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95" r:id="rId1"/>
  </p:sldMasterIdLst>
  <p:notesMasterIdLst>
    <p:notesMasterId r:id="rId63"/>
  </p:notesMasterIdLst>
  <p:handoutMasterIdLst>
    <p:handoutMasterId r:id="rId64"/>
  </p:handoutMasterIdLst>
  <p:sldIdLst>
    <p:sldId id="462" r:id="rId2"/>
    <p:sldId id="288" r:id="rId3"/>
    <p:sldId id="619" r:id="rId4"/>
    <p:sldId id="604" r:id="rId5"/>
    <p:sldId id="605" r:id="rId6"/>
    <p:sldId id="630" r:id="rId7"/>
    <p:sldId id="631" r:id="rId8"/>
    <p:sldId id="632" r:id="rId9"/>
    <p:sldId id="633" r:id="rId10"/>
    <p:sldId id="634" r:id="rId11"/>
    <p:sldId id="635" r:id="rId12"/>
    <p:sldId id="636" r:id="rId13"/>
    <p:sldId id="670" r:id="rId14"/>
    <p:sldId id="671" r:id="rId15"/>
    <p:sldId id="637" r:id="rId16"/>
    <p:sldId id="672" r:id="rId17"/>
    <p:sldId id="673" r:id="rId18"/>
    <p:sldId id="638" r:id="rId19"/>
    <p:sldId id="639" r:id="rId20"/>
    <p:sldId id="640" r:id="rId21"/>
    <p:sldId id="674" r:id="rId22"/>
    <p:sldId id="641" r:id="rId23"/>
    <p:sldId id="642" r:id="rId24"/>
    <p:sldId id="643" r:id="rId25"/>
    <p:sldId id="644" r:id="rId26"/>
    <p:sldId id="645" r:id="rId27"/>
    <p:sldId id="646" r:id="rId28"/>
    <p:sldId id="675" r:id="rId29"/>
    <p:sldId id="647" r:id="rId30"/>
    <p:sldId id="648" r:id="rId31"/>
    <p:sldId id="649" r:id="rId32"/>
    <p:sldId id="676" r:id="rId33"/>
    <p:sldId id="650" r:id="rId34"/>
    <p:sldId id="651" r:id="rId35"/>
    <p:sldId id="652" r:id="rId36"/>
    <p:sldId id="677" r:id="rId37"/>
    <p:sldId id="653" r:id="rId38"/>
    <p:sldId id="654" r:id="rId39"/>
    <p:sldId id="655" r:id="rId40"/>
    <p:sldId id="656" r:id="rId41"/>
    <p:sldId id="678" r:id="rId42"/>
    <p:sldId id="679" r:id="rId43"/>
    <p:sldId id="657" r:id="rId44"/>
    <p:sldId id="658" r:id="rId45"/>
    <p:sldId id="680" r:id="rId46"/>
    <p:sldId id="681" r:id="rId47"/>
    <p:sldId id="659" r:id="rId48"/>
    <p:sldId id="660" r:id="rId49"/>
    <p:sldId id="682" r:id="rId50"/>
    <p:sldId id="661" r:id="rId51"/>
    <p:sldId id="662" r:id="rId52"/>
    <p:sldId id="663" r:id="rId53"/>
    <p:sldId id="683" r:id="rId54"/>
    <p:sldId id="664" r:id="rId55"/>
    <p:sldId id="665" r:id="rId56"/>
    <p:sldId id="666" r:id="rId57"/>
    <p:sldId id="667" r:id="rId58"/>
    <p:sldId id="668" r:id="rId59"/>
    <p:sldId id="620" r:id="rId60"/>
    <p:sldId id="669" r:id="rId61"/>
    <p:sldId id="529" r:id="rId6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60" autoAdjust="0"/>
    <p:restoredTop sz="94600" autoAdjust="0"/>
  </p:normalViewPr>
  <p:slideViewPr>
    <p:cSldViewPr snapToGrid="0">
      <p:cViewPr varScale="1">
        <p:scale>
          <a:sx n="73" d="100"/>
          <a:sy n="73" d="100"/>
        </p:scale>
        <p:origin x="-954" y="-96"/>
      </p:cViewPr>
      <p:guideLst>
        <p:guide orient="horz" pos="2222"/>
        <p:guide pos="28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95" d="100"/>
          <a:sy n="95" d="100"/>
        </p:scale>
        <p:origin x="-405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51492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8657088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b="1" smtClean="0"/>
              <a:t>제목</a:t>
            </a:r>
          </a:p>
          <a:p>
            <a:pPr eaLnBrk="1" hangingPunct="1"/>
            <a:endParaRPr lang="ko-KR" altLang="en-US" smtClean="0"/>
          </a:p>
        </p:txBody>
      </p:sp>
      <p:sp>
        <p:nvSpPr>
          <p:cNvPr id="972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A9CD229-E015-41A6-82DB-0BA46A5E16F3}" type="slidenum">
              <a:rPr lang="de-DE" altLang="ko-KR" smtClean="0"/>
              <a:pPr/>
              <a:t>2</a:t>
            </a:fld>
            <a:endParaRPr lang="de-DE" altLang="ko-KR" smtClean="0"/>
          </a:p>
        </p:txBody>
      </p:sp>
    </p:spTree>
    <p:extLst>
      <p:ext uri="{BB962C8B-B14F-4D97-AF65-F5344CB8AC3E}">
        <p14:creationId xmlns:p14="http://schemas.microsoft.com/office/powerpoint/2010/main" val="782225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40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5146609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41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514660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42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5146609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43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838198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50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7185889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51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9095991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52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291479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53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291479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54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12232944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55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950766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8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733792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56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7366706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57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4368847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58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960579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24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2736396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34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855971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35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2985375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36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2985375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37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849554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38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1967750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39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435342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3225206" y="6373813"/>
            <a:ext cx="25523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Arial"/>
              </a:rPr>
              <a:t>Copyright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© 2015 </a:t>
            </a:r>
            <a:r>
              <a:rPr lang="en-US" altLang="ko-KR" sz="1000" dirty="0" err="1" smtClean="0">
                <a:solidFill>
                  <a:srgbClr val="A6A6A6"/>
                </a:solidFill>
                <a:effectLst/>
                <a:latin typeface="굴림"/>
              </a:rPr>
              <a:t>Hanbit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 Academy, Inc. 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11098" y="3590925"/>
            <a:ext cx="3080501" cy="30670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6200000">
            <a:off x="3524904" y="-3143110"/>
            <a:ext cx="1285362" cy="8085932"/>
          </a:xfrm>
          <a:prstGeom prst="rect">
            <a:avLst/>
          </a:prstGeom>
        </p:spPr>
      </p:pic>
      <p:pic>
        <p:nvPicPr>
          <p:cNvPr id="9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6354628"/>
            <a:ext cx="1820070" cy="30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7"/>
          <p:cNvSpPr txBox="1"/>
          <p:nvPr userDrawn="1"/>
        </p:nvSpPr>
        <p:spPr>
          <a:xfrm>
            <a:off x="229396" y="177882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400" dirty="0" smtClean="0">
                <a:ea typeface="맑은 고딕" pitchFamily="50" charset="-127"/>
              </a:rPr>
              <a:t>㈜</a:t>
            </a:r>
            <a:r>
              <a:rPr kumimoji="0" lang="ko-KR" altLang="en-US" sz="1400" dirty="0">
                <a:ea typeface="맑은 고딕" pitchFamily="50" charset="-127"/>
              </a:rPr>
              <a:t>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4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9040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dirty="0" smtClean="0">
                <a:latin typeface="HY견고딕" pitchFamily="18" charset="-127"/>
                <a:ea typeface="HY견고딕" pitchFamily="18" charset="-127"/>
              </a:rPr>
              <a:t>IT</a:t>
            </a:r>
            <a:r>
              <a:rPr kumimoji="0" lang="en-US" altLang="ko-KR" sz="2000" baseline="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2000" baseline="0" dirty="0" err="1" smtClean="0">
                <a:latin typeface="HY견고딕" pitchFamily="18" charset="-127"/>
                <a:ea typeface="HY견고딕" pitchFamily="18" charset="-127"/>
              </a:rPr>
              <a:t>CookBook</a:t>
            </a:r>
            <a:r>
              <a:rPr kumimoji="0" lang="en-US" altLang="ko-KR" sz="2000" baseline="0" dirty="0" smtClean="0">
                <a:latin typeface="HY견고딕" pitchFamily="18" charset="-127"/>
                <a:ea typeface="HY견고딕" pitchFamily="18" charset="-127"/>
              </a:rPr>
              <a:t>, Eclipse</a:t>
            </a:r>
            <a:r>
              <a:rPr kumimoji="0" lang="ko-KR" altLang="en-US" sz="2000" baseline="0" dirty="0" smtClean="0">
                <a:latin typeface="HY견고딕" pitchFamily="18" charset="-127"/>
                <a:ea typeface="HY견고딕" pitchFamily="18" charset="-127"/>
              </a:rPr>
              <a:t>를 활용한 </a:t>
            </a:r>
            <a:r>
              <a:rPr kumimoji="0" lang="ko-KR" altLang="en-US" sz="2000" baseline="0" dirty="0" err="1" smtClean="0"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kumimoji="0" lang="ko-KR" altLang="en-US" sz="2000" baseline="0" dirty="0" smtClean="0">
                <a:latin typeface="HY견고딕" pitchFamily="18" charset="-127"/>
                <a:ea typeface="HY견고딕" pitchFamily="18" charset="-127"/>
              </a:rPr>
              <a:t> 프로그래밍</a:t>
            </a:r>
            <a:endParaRPr kumimoji="0" lang="de-DE" altLang="ko-KR" sz="16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400" dirty="0" smtClean="0">
                <a:ea typeface="맑은 고딕" pitchFamily="50" charset="-127"/>
              </a:rPr>
              <a:t>㈜</a:t>
            </a:r>
            <a:r>
              <a:rPr kumimoji="0" lang="ko-KR" altLang="en-US" sz="1400" dirty="0">
                <a:ea typeface="맑은 고딕" pitchFamily="50" charset="-127"/>
              </a:rPr>
              <a:t>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4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1617528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3225205" y="6373813"/>
            <a:ext cx="25523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Arial"/>
              </a:rPr>
              <a:t>Copyright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© 2015 </a:t>
            </a:r>
            <a:r>
              <a:rPr lang="en-US" altLang="ko-KR" sz="1000" dirty="0" err="1" smtClean="0">
                <a:solidFill>
                  <a:srgbClr val="A6A6A6"/>
                </a:solidFill>
                <a:effectLst/>
                <a:latin typeface="굴림"/>
              </a:rPr>
              <a:t>Hanbit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 Academy, Inc. 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11629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06292" y="901031"/>
            <a:ext cx="7485063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>
              <a:lnSpc>
                <a:spcPct val="110000"/>
              </a:lnSpc>
              <a:defRPr sz="3200" b="0">
                <a:latin typeface="HY견고딕" pitchFamily="18" charset="-127"/>
                <a:ea typeface="HY견고딕" pitchFamily="18" charset="-127"/>
              </a:defRPr>
            </a:lvl1pPr>
          </a:lstStyle>
          <a:p>
            <a:pPr lvl="0"/>
            <a:r>
              <a:rPr lang="ko-KR" altLang="en-US" noProof="0" dirty="0" smtClean="0"/>
              <a:t>마스터 제목 스타일 편집</a:t>
            </a:r>
            <a:endParaRPr lang="de-DE" noProof="0" dirty="0" smtClean="0"/>
          </a:p>
        </p:txBody>
      </p:sp>
      <p:pic>
        <p:nvPicPr>
          <p:cNvPr id="6" name="Picture 3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05040" y="642115"/>
            <a:ext cx="1727200" cy="258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00996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158750" y="242888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견고딕" pitchFamily="18" charset="-127"/>
                <a:ea typeface="HY견고딕" pitchFamily="18" charset="-127"/>
              </a:rPr>
              <a:t>학습목표</a:t>
            </a:r>
          </a:p>
        </p:txBody>
      </p:sp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191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rgbClr val="592A03"/>
          </a:solidFill>
        </p:grpSpPr>
        <p:grpSp>
          <p:nvGrpSpPr>
            <p:cNvPr id="7" name="Group 192"/>
            <p:cNvGrpSpPr>
              <a:grpSpLocks/>
            </p:cNvGrpSpPr>
            <p:nvPr/>
          </p:nvGrpSpPr>
          <p:grpSpPr bwMode="auto">
            <a:xfrm>
              <a:off x="192" y="446"/>
              <a:ext cx="5513" cy="78"/>
              <a:chOff x="192" y="446"/>
              <a:chExt cx="5513" cy="78"/>
            </a:xfrm>
            <a:grpFill/>
          </p:grpSpPr>
          <p:sp>
            <p:nvSpPr>
              <p:cNvPr id="9" name="Rectangle 193"/>
              <p:cNvSpPr>
                <a:spLocks noChangeArrowheads="1"/>
              </p:cNvSpPr>
              <p:nvPr/>
            </p:nvSpPr>
            <p:spPr bwMode="gray">
              <a:xfrm>
                <a:off x="192" y="446"/>
                <a:ext cx="1488" cy="78"/>
              </a:xfrm>
              <a:prstGeom prst="rect">
                <a:avLst/>
              </a:prstGeom>
              <a:solidFill>
                <a:srgbClr val="6B3305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800">
                  <a:solidFill>
                    <a:srgbClr val="000000"/>
                  </a:solidFill>
                  <a:ea typeface="굴림" charset="-127"/>
                  <a:cs typeface="+mn-cs"/>
                </a:endParaRPr>
              </a:p>
            </p:txBody>
          </p:sp>
          <p:sp>
            <p:nvSpPr>
              <p:cNvPr id="10" name="Line 194"/>
              <p:cNvSpPr>
                <a:spLocks noChangeShapeType="1"/>
              </p:cNvSpPr>
              <p:nvPr/>
            </p:nvSpPr>
            <p:spPr bwMode="gray">
              <a:xfrm>
                <a:off x="192" y="519"/>
                <a:ext cx="5513" cy="0"/>
              </a:xfrm>
              <a:prstGeom prst="line">
                <a:avLst/>
              </a:prstGeom>
              <a:grpFill/>
              <a:ln w="19050">
                <a:solidFill>
                  <a:srgbClr val="660033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80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pic>
          <p:nvPicPr>
            <p:cNvPr id="8" name="Picture 195" descr="Untitled-4 copy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gray">
            <a:xfrm>
              <a:off x="300" y="451"/>
              <a:ext cx="72" cy="7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2" name="TextBox 5"/>
          <p:cNvSpPr txBox="1">
            <a:spLocks noChangeArrowheads="1"/>
          </p:cNvSpPr>
          <p:nvPr userDrawn="1"/>
        </p:nvSpPr>
        <p:spPr bwMode="auto">
          <a:xfrm>
            <a:off x="3225205" y="6373813"/>
            <a:ext cx="25523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Arial"/>
              </a:rPr>
              <a:t>Copyright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© 2015 </a:t>
            </a:r>
            <a:r>
              <a:rPr lang="en-US" altLang="ko-KR" sz="1000" dirty="0" err="1" smtClean="0">
                <a:solidFill>
                  <a:srgbClr val="A6A6A6"/>
                </a:solidFill>
                <a:effectLst/>
                <a:latin typeface="굴림"/>
              </a:rPr>
              <a:t>Hanbit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 Academy, Inc. 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702990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/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견고딕" pitchFamily="18" charset="-127"/>
                <a:ea typeface="HY견고딕" pitchFamily="18" charset="-127"/>
              </a:rPr>
              <a:t>차례</a:t>
            </a:r>
          </a:p>
        </p:txBody>
      </p:sp>
      <p:pic>
        <p:nvPicPr>
          <p:cNvPr id="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191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rgbClr val="592A03"/>
          </a:solidFill>
        </p:grpSpPr>
        <p:grpSp>
          <p:nvGrpSpPr>
            <p:cNvPr id="5" name="Group 192"/>
            <p:cNvGrpSpPr>
              <a:grpSpLocks/>
            </p:cNvGrpSpPr>
            <p:nvPr/>
          </p:nvGrpSpPr>
          <p:grpSpPr bwMode="auto">
            <a:xfrm>
              <a:off x="192" y="446"/>
              <a:ext cx="5513" cy="78"/>
              <a:chOff x="192" y="446"/>
              <a:chExt cx="5513" cy="78"/>
            </a:xfrm>
            <a:grpFill/>
          </p:grpSpPr>
          <p:sp>
            <p:nvSpPr>
              <p:cNvPr id="7" name="Rectangle 193"/>
              <p:cNvSpPr>
                <a:spLocks noChangeArrowheads="1"/>
              </p:cNvSpPr>
              <p:nvPr/>
            </p:nvSpPr>
            <p:spPr bwMode="gray">
              <a:xfrm>
                <a:off x="192" y="446"/>
                <a:ext cx="1488" cy="78"/>
              </a:xfrm>
              <a:prstGeom prst="rect">
                <a:avLst/>
              </a:prstGeom>
              <a:solidFill>
                <a:srgbClr val="6B3305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800">
                  <a:solidFill>
                    <a:srgbClr val="000000"/>
                  </a:solidFill>
                  <a:ea typeface="굴림" charset="-127"/>
                  <a:cs typeface="+mn-cs"/>
                </a:endParaRPr>
              </a:p>
            </p:txBody>
          </p:sp>
          <p:sp>
            <p:nvSpPr>
              <p:cNvPr id="8" name="Line 194"/>
              <p:cNvSpPr>
                <a:spLocks noChangeShapeType="1"/>
              </p:cNvSpPr>
              <p:nvPr/>
            </p:nvSpPr>
            <p:spPr bwMode="gray">
              <a:xfrm>
                <a:off x="192" y="519"/>
                <a:ext cx="5513" cy="0"/>
              </a:xfrm>
              <a:prstGeom prst="line">
                <a:avLst/>
              </a:prstGeom>
              <a:grpFill/>
              <a:ln w="19050">
                <a:solidFill>
                  <a:srgbClr val="660033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80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pic>
          <p:nvPicPr>
            <p:cNvPr id="6" name="Picture 195" descr="Untitled-4 copy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gray">
            <a:xfrm>
              <a:off x="300" y="451"/>
              <a:ext cx="72" cy="7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0" name="TextBox 5"/>
          <p:cNvSpPr txBox="1">
            <a:spLocks noChangeArrowheads="1"/>
          </p:cNvSpPr>
          <p:nvPr userDrawn="1"/>
        </p:nvSpPr>
        <p:spPr bwMode="auto">
          <a:xfrm>
            <a:off x="3225205" y="6373813"/>
            <a:ext cx="25523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Arial"/>
              </a:rPr>
              <a:t>Copyright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© 2015 </a:t>
            </a:r>
            <a:r>
              <a:rPr lang="en-US" altLang="ko-KR" sz="1000" dirty="0" err="1" smtClean="0">
                <a:solidFill>
                  <a:srgbClr val="A6A6A6"/>
                </a:solidFill>
                <a:effectLst/>
                <a:latin typeface="굴림"/>
              </a:rPr>
              <a:t>Hanbit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 Academy, Inc. 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4090926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91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rgbClr val="592A03"/>
          </a:solidFill>
        </p:grpSpPr>
        <p:grpSp>
          <p:nvGrpSpPr>
            <p:cNvPr id="6" name="Group 192"/>
            <p:cNvGrpSpPr>
              <a:grpSpLocks/>
            </p:cNvGrpSpPr>
            <p:nvPr/>
          </p:nvGrpSpPr>
          <p:grpSpPr bwMode="auto">
            <a:xfrm>
              <a:off x="192" y="446"/>
              <a:ext cx="5513" cy="78"/>
              <a:chOff x="192" y="446"/>
              <a:chExt cx="5513" cy="78"/>
            </a:xfrm>
            <a:grpFill/>
          </p:grpSpPr>
          <p:sp>
            <p:nvSpPr>
              <p:cNvPr id="8" name="Rectangle 193"/>
              <p:cNvSpPr>
                <a:spLocks noChangeArrowheads="1"/>
              </p:cNvSpPr>
              <p:nvPr/>
            </p:nvSpPr>
            <p:spPr bwMode="gray">
              <a:xfrm>
                <a:off x="192" y="446"/>
                <a:ext cx="1488" cy="78"/>
              </a:xfrm>
              <a:prstGeom prst="rect">
                <a:avLst/>
              </a:prstGeom>
              <a:solidFill>
                <a:srgbClr val="6B3305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800">
                  <a:solidFill>
                    <a:srgbClr val="000000"/>
                  </a:solidFill>
                  <a:ea typeface="굴림" charset="-127"/>
                  <a:cs typeface="+mn-cs"/>
                </a:endParaRPr>
              </a:p>
            </p:txBody>
          </p:sp>
          <p:sp>
            <p:nvSpPr>
              <p:cNvPr id="9" name="Line 194"/>
              <p:cNvSpPr>
                <a:spLocks noChangeShapeType="1"/>
              </p:cNvSpPr>
              <p:nvPr/>
            </p:nvSpPr>
            <p:spPr bwMode="gray">
              <a:xfrm>
                <a:off x="192" y="519"/>
                <a:ext cx="5513" cy="0"/>
              </a:xfrm>
              <a:prstGeom prst="line">
                <a:avLst/>
              </a:prstGeom>
              <a:grpFill/>
              <a:ln w="19050">
                <a:solidFill>
                  <a:srgbClr val="660033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80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pic>
          <p:nvPicPr>
            <p:cNvPr id="7" name="Picture 195" descr="Untitled-4 copy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gray">
            <a:xfrm>
              <a:off x="300" y="451"/>
              <a:ext cx="72" cy="7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견고딕" pitchFamily="18" charset="-127"/>
                <a:ea typeface="HY견고딕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943843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">
    <p:bg>
      <p:bgPr>
        <a:gradFill>
          <a:gsLst>
            <a:gs pos="0">
              <a:schemeClr val="accent1">
                <a:lumMod val="10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smtClean="0"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 </a:t>
            </a:r>
            <a:r>
              <a:rPr lang="en-US" altLang="ko-KR" sz="2800" i="1" smtClean="0"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check</a:t>
            </a:r>
            <a:endParaRPr lang="ko-KR" altLang="en-US" sz="2800" smtClean="0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5" name="Group 191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rgbClr val="592A03"/>
          </a:solidFill>
        </p:grpSpPr>
        <p:grpSp>
          <p:nvGrpSpPr>
            <p:cNvPr id="6" name="Group 192"/>
            <p:cNvGrpSpPr>
              <a:grpSpLocks/>
            </p:cNvGrpSpPr>
            <p:nvPr/>
          </p:nvGrpSpPr>
          <p:grpSpPr bwMode="auto">
            <a:xfrm>
              <a:off x="192" y="446"/>
              <a:ext cx="5513" cy="78"/>
              <a:chOff x="192" y="446"/>
              <a:chExt cx="5513" cy="78"/>
            </a:xfrm>
            <a:grpFill/>
          </p:grpSpPr>
          <p:sp>
            <p:nvSpPr>
              <p:cNvPr id="8" name="Rectangle 193"/>
              <p:cNvSpPr>
                <a:spLocks noChangeArrowheads="1"/>
              </p:cNvSpPr>
              <p:nvPr/>
            </p:nvSpPr>
            <p:spPr bwMode="gray">
              <a:xfrm>
                <a:off x="192" y="446"/>
                <a:ext cx="1488" cy="78"/>
              </a:xfrm>
              <a:prstGeom prst="rect">
                <a:avLst/>
              </a:prstGeom>
              <a:solidFill>
                <a:srgbClr val="6B3305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800">
                  <a:solidFill>
                    <a:srgbClr val="000000"/>
                  </a:solidFill>
                  <a:ea typeface="굴림" charset="-127"/>
                  <a:cs typeface="+mn-cs"/>
                </a:endParaRPr>
              </a:p>
            </p:txBody>
          </p:sp>
          <p:sp>
            <p:nvSpPr>
              <p:cNvPr id="9" name="Line 194"/>
              <p:cNvSpPr>
                <a:spLocks noChangeShapeType="1"/>
              </p:cNvSpPr>
              <p:nvPr/>
            </p:nvSpPr>
            <p:spPr bwMode="gray">
              <a:xfrm>
                <a:off x="192" y="519"/>
                <a:ext cx="5513" cy="0"/>
              </a:xfrm>
              <a:prstGeom prst="line">
                <a:avLst/>
              </a:prstGeom>
              <a:grpFill/>
              <a:ln w="19050">
                <a:solidFill>
                  <a:srgbClr val="660033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80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pic>
          <p:nvPicPr>
            <p:cNvPr id="7" name="Picture 195" descr="Untitled-4 copy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gray">
            <a:xfrm>
              <a:off x="300" y="451"/>
              <a:ext cx="72" cy="7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TextBox 5"/>
          <p:cNvSpPr txBox="1">
            <a:spLocks noChangeArrowheads="1"/>
          </p:cNvSpPr>
          <p:nvPr userDrawn="1"/>
        </p:nvSpPr>
        <p:spPr bwMode="auto">
          <a:xfrm>
            <a:off x="3225205" y="6373813"/>
            <a:ext cx="25523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Arial"/>
              </a:rPr>
              <a:t>Copyright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© 2015 </a:t>
            </a:r>
            <a:r>
              <a:rPr lang="en-US" altLang="ko-KR" sz="1000" dirty="0" err="1" smtClean="0">
                <a:solidFill>
                  <a:srgbClr val="A6A6A6"/>
                </a:solidFill>
                <a:effectLst/>
                <a:latin typeface="굴림"/>
              </a:rPr>
              <a:t>Hanbit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 Academy, Inc.</a:t>
            </a:r>
            <a:r>
              <a:rPr lang="en-US" altLang="ko-KR" sz="1000" smtClean="0">
                <a:solidFill>
                  <a:srgbClr val="A6A6A6"/>
                </a:solidFill>
                <a:effectLst/>
                <a:latin typeface="굴림"/>
              </a:rPr>
              <a:t> </a:t>
            </a:r>
          </a:p>
          <a:p>
            <a:pPr algn="ctr" eaLnBrk="1" hangingPunct="1">
              <a:defRPr/>
            </a:pPr>
            <a:r>
              <a:rPr lang="en-US" altLang="ko-KR" sz="1000" smtClean="0">
                <a:solidFill>
                  <a:srgbClr val="A6A6A6"/>
                </a:solidFill>
                <a:effectLst/>
                <a:latin typeface="굴림"/>
              </a:rPr>
              <a:t>All 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433716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정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견고딕" pitchFamily="18" charset="-127"/>
                <a:ea typeface="HY견고딕" pitchFamily="18" charset="-127"/>
              </a:rPr>
              <a:t>핵심정리</a:t>
            </a:r>
          </a:p>
        </p:txBody>
      </p:sp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191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rgbClr val="592A03"/>
          </a:solidFill>
        </p:grpSpPr>
        <p:grpSp>
          <p:nvGrpSpPr>
            <p:cNvPr id="7" name="Group 192"/>
            <p:cNvGrpSpPr>
              <a:grpSpLocks/>
            </p:cNvGrpSpPr>
            <p:nvPr/>
          </p:nvGrpSpPr>
          <p:grpSpPr bwMode="auto">
            <a:xfrm>
              <a:off x="192" y="446"/>
              <a:ext cx="5513" cy="78"/>
              <a:chOff x="192" y="446"/>
              <a:chExt cx="5513" cy="78"/>
            </a:xfrm>
            <a:grpFill/>
          </p:grpSpPr>
          <p:sp>
            <p:nvSpPr>
              <p:cNvPr id="9" name="Rectangle 193"/>
              <p:cNvSpPr>
                <a:spLocks noChangeArrowheads="1"/>
              </p:cNvSpPr>
              <p:nvPr/>
            </p:nvSpPr>
            <p:spPr bwMode="gray">
              <a:xfrm>
                <a:off x="192" y="446"/>
                <a:ext cx="1488" cy="78"/>
              </a:xfrm>
              <a:prstGeom prst="rect">
                <a:avLst/>
              </a:prstGeom>
              <a:solidFill>
                <a:srgbClr val="6B3305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800">
                  <a:solidFill>
                    <a:srgbClr val="000000"/>
                  </a:solidFill>
                  <a:ea typeface="굴림" charset="-127"/>
                  <a:cs typeface="+mn-cs"/>
                </a:endParaRPr>
              </a:p>
            </p:txBody>
          </p:sp>
          <p:sp>
            <p:nvSpPr>
              <p:cNvPr id="10" name="Line 194"/>
              <p:cNvSpPr>
                <a:spLocks noChangeShapeType="1"/>
              </p:cNvSpPr>
              <p:nvPr/>
            </p:nvSpPr>
            <p:spPr bwMode="gray">
              <a:xfrm>
                <a:off x="192" y="519"/>
                <a:ext cx="5513" cy="0"/>
              </a:xfrm>
              <a:prstGeom prst="line">
                <a:avLst/>
              </a:prstGeom>
              <a:grpFill/>
              <a:ln w="19050">
                <a:solidFill>
                  <a:srgbClr val="660033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80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pic>
          <p:nvPicPr>
            <p:cNvPr id="8" name="Picture 195" descr="Untitled-4 copy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gray">
            <a:xfrm>
              <a:off x="300" y="451"/>
              <a:ext cx="72" cy="7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2" name="TextBox 5"/>
          <p:cNvSpPr txBox="1">
            <a:spLocks noChangeArrowheads="1"/>
          </p:cNvSpPr>
          <p:nvPr userDrawn="1"/>
        </p:nvSpPr>
        <p:spPr bwMode="auto">
          <a:xfrm>
            <a:off x="3225205" y="6373813"/>
            <a:ext cx="25523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Arial"/>
              </a:rPr>
              <a:t>Copyright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© 2015 </a:t>
            </a:r>
            <a:r>
              <a:rPr lang="en-US" altLang="ko-KR" sz="1000" dirty="0" err="1" smtClean="0">
                <a:solidFill>
                  <a:srgbClr val="A6A6A6"/>
                </a:solidFill>
                <a:effectLst/>
                <a:latin typeface="굴림"/>
              </a:rPr>
              <a:t>Hanbit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 Academy, Inc. 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418628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끝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ordArt 3"/>
          <p:cNvSpPr>
            <a:spLocks noChangeArrowheads="1" noChangeShapeType="1" noTextEdit="1"/>
          </p:cNvSpPr>
          <p:nvPr userDrawn="1"/>
        </p:nvSpPr>
        <p:spPr bwMode="gray">
          <a:xfrm>
            <a:off x="974435" y="199892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  <a:cs typeface="+mn-cs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 userDrawn="1"/>
        </p:nvSpPr>
        <p:spPr bwMode="auto">
          <a:xfrm>
            <a:off x="2176463" y="3205163"/>
            <a:ext cx="71866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IT CookBook, 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안드로이드 프로그래밍</a:t>
            </a:r>
            <a:endParaRPr lang="de-DE" altLang="ko-KR" sz="1200" dirty="0" smtClean="0">
              <a:solidFill>
                <a:srgbClr val="BFBFBF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3225205" y="6373813"/>
            <a:ext cx="25523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Arial"/>
              </a:rPr>
              <a:t>Copyright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© 2015 </a:t>
            </a:r>
            <a:r>
              <a:rPr lang="en-US" altLang="ko-KR" sz="1000" dirty="0" err="1" smtClean="0">
                <a:solidFill>
                  <a:srgbClr val="A6A6A6"/>
                </a:solidFill>
                <a:effectLst/>
                <a:latin typeface="굴림"/>
              </a:rPr>
              <a:t>Hanbit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 Academy, Inc. 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6" name="Picture 3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92848" y="6444410"/>
            <a:ext cx="1727200" cy="258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70498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1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smtClean="0"/>
              <a:t>Textmasterformate durch Klicken bearbeiten</a:t>
            </a:r>
          </a:p>
          <a:p>
            <a:pPr lvl="1"/>
            <a:r>
              <a:rPr lang="de-DE" altLang="ko-KR" smtClean="0"/>
              <a:t>Zweite Ebene</a:t>
            </a:r>
          </a:p>
          <a:p>
            <a:pPr lvl="2"/>
            <a:r>
              <a:rPr lang="de-DE" altLang="ko-KR" smtClean="0"/>
              <a:t>Dritte Ebene</a:t>
            </a:r>
          </a:p>
          <a:p>
            <a:pPr lvl="3"/>
            <a:r>
              <a:rPr lang="de-DE" altLang="ko-KR" smtClean="0"/>
              <a:t>Vierte Ebene</a:t>
            </a:r>
          </a:p>
          <a:p>
            <a:pPr lvl="4"/>
            <a:r>
              <a:rPr lang="de-DE" altLang="ko-KR" smtClean="0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411163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smtClean="0"/>
              <a:t>Klicken Sie, um das Titelformat zu bearbeiten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gray">
          <a:xfrm>
            <a:off x="219075" y="6365875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ko-KR" sz="1000">
                <a:ea typeface="굴림" charset="-127"/>
              </a:rPr>
              <a:t>Page </a:t>
            </a:r>
            <a:r>
              <a:rPr lang="de-DE" altLang="ko-KR" sz="1000">
                <a:ea typeface="굴림" charset="-127"/>
                <a:sym typeface="Wingdings" pitchFamily="2" charset="2"/>
              </a:rPr>
              <a:t></a:t>
            </a:r>
            <a:r>
              <a:rPr lang="de-DE" altLang="ko-KR" sz="1000">
                <a:ea typeface="굴림" charset="-127"/>
              </a:rPr>
              <a:t> </a:t>
            </a:r>
            <a:fld id="{86F4A8A0-048C-4620-A43C-923312CDEA00}" type="slidenum">
              <a:rPr lang="de-DE" altLang="ko-KR" sz="1000">
                <a:ea typeface="굴림" charset="-127"/>
              </a:rPr>
              <a:pPr/>
              <a:t>‹#›</a:t>
            </a:fld>
            <a:endParaRPr lang="de-DE" altLang="ko-KR" sz="100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8024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  <p:sldLayoutId id="2147484104" r:id="rId9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developer.android.com/reference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referenc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뷰의 개요 ▶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View </a:t>
            </a:r>
            <a:r>
              <a:rPr lang="ko-KR" altLang="en-US" sz="2000" dirty="0" smtClean="0"/>
              <a:t>클래스의 </a:t>
            </a:r>
            <a:r>
              <a:rPr lang="en-US" altLang="ko-KR" sz="2000" dirty="0" smtClean="0"/>
              <a:t>XML </a:t>
            </a:r>
            <a:r>
              <a:rPr lang="ko-KR" altLang="en-US" sz="2000" dirty="0" smtClean="0"/>
              <a:t>속성</a:t>
            </a:r>
            <a:endParaRPr lang="ko-KR" altLang="en-US" dirty="0" smtClean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332012" y="1299411"/>
            <a:ext cx="8524875" cy="5101389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en-US" altLang="ko-KR" sz="2400" b="1" dirty="0" smtClean="0"/>
              <a:t>id </a:t>
            </a:r>
            <a:r>
              <a:rPr lang="ko-KR" altLang="en-US" sz="2400" b="1" dirty="0" smtClean="0"/>
              <a:t>속성</a:t>
            </a:r>
            <a:endParaRPr lang="en-US" altLang="ko-KR" sz="2400" b="1" dirty="0" smtClean="0"/>
          </a:p>
          <a:p>
            <a:pPr marL="623525" lvl="1" indent="-342000">
              <a:buFont typeface="Arial" pitchFamily="34" charset="0"/>
              <a:buChar char="•"/>
            </a:pPr>
            <a:r>
              <a:rPr lang="en-US" altLang="ko-KR" sz="2200" dirty="0" smtClean="0"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sz="2200" dirty="0" smtClean="0">
                <a:latin typeface="맑은 고딕" pitchFamily="50" charset="-127"/>
                <a:ea typeface="맑은 고딕" pitchFamily="50" charset="-127"/>
              </a:rPr>
              <a:t>속성은 모든 위젯의 아이디를 나타내는데</a:t>
            </a:r>
            <a:r>
              <a:rPr lang="en-US" altLang="ko-KR" sz="22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200" dirty="0" smtClean="0">
                <a:latin typeface="맑은 고딕" pitchFamily="50" charset="-127"/>
                <a:ea typeface="맑은 고딕" pitchFamily="50" charset="-127"/>
              </a:rPr>
              <a:t>주로 </a:t>
            </a:r>
            <a:r>
              <a:rPr lang="en-US" altLang="ko-KR" sz="2200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200" dirty="0" smtClean="0">
                <a:latin typeface="맑은 고딕" pitchFamily="50" charset="-127"/>
                <a:ea typeface="맑은 고딕" pitchFamily="50" charset="-127"/>
              </a:rPr>
              <a:t>코드에서 버튼 등의 위젯에 접근할 때 </a:t>
            </a:r>
            <a:r>
              <a:rPr lang="en-US" altLang="ko-KR" sz="2200" dirty="0" smtClean="0"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sz="2200" dirty="0" smtClean="0">
                <a:latin typeface="맑은 고딕" pitchFamily="50" charset="-127"/>
                <a:ea typeface="맑은 고딕" pitchFamily="50" charset="-127"/>
              </a:rPr>
              <a:t>속성에 지정한 아이디를 사용</a:t>
            </a:r>
            <a:endParaRPr lang="en-US" altLang="ko-KR" sz="2200" dirty="0" smtClean="0">
              <a:latin typeface="맑은 고딕" pitchFamily="50" charset="-127"/>
              <a:ea typeface="맑은 고딕" pitchFamily="50" charset="-127"/>
            </a:endParaRPr>
          </a:p>
          <a:p>
            <a:pPr marL="623525" lvl="1" indent="-342000">
              <a:buFont typeface="Arial" pitchFamily="34" charset="0"/>
              <a:buChar char="•"/>
            </a:pPr>
            <a:r>
              <a:rPr lang="en-US" altLang="ko-KR" sz="2200" dirty="0" err="1" smtClean="0">
                <a:latin typeface="맑은 고딕" pitchFamily="50" charset="-127"/>
                <a:ea typeface="맑은 고딕" pitchFamily="50" charset="-127"/>
              </a:rPr>
              <a:t>android:id</a:t>
            </a:r>
            <a:r>
              <a:rPr lang="en-US" altLang="ko-KR" sz="2200" dirty="0" smtClean="0">
                <a:latin typeface="맑은 고딕" pitchFamily="50" charset="-127"/>
                <a:ea typeface="맑은 고딕" pitchFamily="50" charset="-127"/>
              </a:rPr>
              <a:t>="@+id/btn1"</a:t>
            </a:r>
            <a:r>
              <a:rPr lang="ko-KR" altLang="en-US" sz="2200" dirty="0" smtClean="0">
                <a:latin typeface="맑은 고딕" pitchFamily="50" charset="-127"/>
                <a:ea typeface="맑은 고딕" pitchFamily="50" charset="-127"/>
              </a:rPr>
              <a:t>의 의미는 버튼 위젯의 아이디를 </a:t>
            </a:r>
            <a:r>
              <a:rPr lang="en-US" altLang="ko-KR" sz="2200" dirty="0" smtClean="0">
                <a:latin typeface="맑은 고딕" pitchFamily="50" charset="-127"/>
                <a:ea typeface="맑은 고딕" pitchFamily="50" charset="-127"/>
              </a:rPr>
              <a:t>btn1</a:t>
            </a:r>
            <a:r>
              <a:rPr lang="ko-KR" altLang="en-US" sz="2200" dirty="0" smtClean="0">
                <a:latin typeface="맑은 고딕" pitchFamily="50" charset="-127"/>
                <a:ea typeface="맑은 고딕" pitchFamily="50" charset="-127"/>
              </a:rPr>
              <a:t>으로 부여한 것</a:t>
            </a:r>
            <a:endParaRPr lang="en-US" altLang="ko-KR" sz="2200" dirty="0" smtClean="0">
              <a:latin typeface="맑은 고딕" pitchFamily="50" charset="-127"/>
              <a:ea typeface="맑은 고딕" pitchFamily="50" charset="-127"/>
            </a:endParaRPr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sz="2200" dirty="0" smtClean="0">
                <a:latin typeface="맑은 고딕" pitchFamily="50" charset="-127"/>
                <a:ea typeface="맑은 고딕" pitchFamily="50" charset="-127"/>
              </a:rPr>
              <a:t>위젯에 접근하기 위해서 </a:t>
            </a:r>
            <a:r>
              <a:rPr lang="en-US" altLang="ko-KR" sz="2200" dirty="0" smtClean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200" dirty="0" smtClean="0">
                <a:latin typeface="맑은 고딕" pitchFamily="50" charset="-127"/>
                <a:ea typeface="맑은 고딕" pitchFamily="50" charset="-127"/>
              </a:rPr>
              <a:t>코드와 버튼의 예</a:t>
            </a:r>
            <a:endParaRPr lang="en-US" altLang="ko-KR" sz="22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028" y="4257220"/>
            <a:ext cx="4978172" cy="756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509" y="4257221"/>
            <a:ext cx="209703" cy="720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48" y="5166447"/>
            <a:ext cx="4987290" cy="1066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219" y="5166448"/>
            <a:ext cx="237056" cy="1066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뷰의 개요 ▶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View </a:t>
            </a:r>
            <a:r>
              <a:rPr lang="ko-KR" altLang="en-US" sz="2000" dirty="0" smtClean="0"/>
              <a:t>클래스의 </a:t>
            </a:r>
            <a:r>
              <a:rPr lang="en-US" altLang="ko-KR" sz="2000" dirty="0" smtClean="0"/>
              <a:t>XML </a:t>
            </a:r>
            <a:r>
              <a:rPr lang="ko-KR" altLang="en-US" sz="2000" dirty="0" smtClean="0"/>
              <a:t>속성</a:t>
            </a:r>
            <a:endParaRPr lang="ko-KR" altLang="en-US" dirty="0" smtClean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332012" y="1299411"/>
            <a:ext cx="8524875" cy="5101389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en-US" altLang="ko-KR" sz="2400" b="1" dirty="0" smtClean="0"/>
              <a:t>id </a:t>
            </a:r>
            <a:r>
              <a:rPr lang="ko-KR" altLang="en-US" sz="2400" b="1" dirty="0" smtClean="0"/>
              <a:t>속성 예제</a:t>
            </a:r>
            <a:endParaRPr lang="en-US" altLang="ko-KR" sz="2400" b="1" dirty="0" smtClean="0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28" y="1823765"/>
            <a:ext cx="6411003" cy="450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화살표 연결선 5"/>
          <p:cNvCxnSpPr/>
          <p:nvPr/>
        </p:nvCxnSpPr>
        <p:spPr bwMode="auto">
          <a:xfrm>
            <a:off x="1750422" y="3095897"/>
            <a:ext cx="214230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3892731" y="2899952"/>
            <a:ext cx="1828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C00000"/>
                </a:solidFill>
              </a:rPr>
              <a:t>불필요함</a:t>
            </a:r>
            <a:r>
              <a:rPr lang="en-US" altLang="ko-KR" sz="1400" dirty="0" smtClean="0">
                <a:solidFill>
                  <a:srgbClr val="C00000"/>
                </a:solidFill>
              </a:rPr>
              <a:t>. </a:t>
            </a:r>
            <a:r>
              <a:rPr lang="ko-KR" altLang="en-US" sz="1400" dirty="0" smtClean="0">
                <a:solidFill>
                  <a:srgbClr val="C00000"/>
                </a:solidFill>
              </a:rPr>
              <a:t>삭제 가능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뷰의 개요 ▶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View </a:t>
            </a:r>
            <a:r>
              <a:rPr lang="ko-KR" altLang="en-US" sz="2000" dirty="0" smtClean="0"/>
              <a:t>클래스의 </a:t>
            </a:r>
            <a:r>
              <a:rPr lang="en-US" altLang="ko-KR" sz="2000" dirty="0" smtClean="0"/>
              <a:t>XML </a:t>
            </a:r>
            <a:r>
              <a:rPr lang="ko-KR" altLang="en-US" sz="2000" dirty="0" smtClean="0"/>
              <a:t>속성</a:t>
            </a:r>
            <a:endParaRPr lang="ko-KR" altLang="en-US" dirty="0" smtClean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332012" y="1299411"/>
            <a:ext cx="8524875" cy="5101389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en-US" altLang="ko-KR" sz="2400" b="1" dirty="0" smtClean="0"/>
              <a:t>layout_width, layout_height </a:t>
            </a:r>
            <a:r>
              <a:rPr lang="ko-KR" altLang="ko-KR" sz="2400" b="1" dirty="0" smtClean="0"/>
              <a:t>속성</a:t>
            </a:r>
            <a:endParaRPr lang="en-US" altLang="ko-KR" sz="2400" b="1" dirty="0" smtClean="0"/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속성값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match_parent(=fill_parent)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는 이름 그대로 자신의 부모에 폭이나 높이를 맞춘다는 의미</a:t>
            </a: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속성값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wrap_content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는 자신의 폭이나 높이를 자신 안의 글자가 꼭 들어갈 정도로 한다는 의미</a:t>
            </a: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 marL="360000" indent="-342000">
              <a:buFont typeface="Wingdings" pitchFamily="2" charset="2"/>
              <a:buChar char="v"/>
            </a:pPr>
            <a:r>
              <a:rPr lang="ko-KR" altLang="en-US" sz="2400" b="1" dirty="0" smtClean="0"/>
              <a:t>예제</a:t>
            </a:r>
            <a:r>
              <a:rPr lang="en-US" altLang="ko-KR" sz="2400" b="1" dirty="0" smtClean="0"/>
              <a:t>1-1</a:t>
            </a: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77" y="3798977"/>
            <a:ext cx="7402212" cy="2510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뷰의 개요 ▶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View </a:t>
            </a:r>
            <a:r>
              <a:rPr lang="ko-KR" altLang="en-US" sz="2000" dirty="0" smtClean="0"/>
              <a:t>클래스의 </a:t>
            </a:r>
            <a:r>
              <a:rPr lang="en-US" altLang="ko-KR" sz="2000" dirty="0" smtClean="0"/>
              <a:t>XML </a:t>
            </a:r>
            <a:r>
              <a:rPr lang="ko-KR" altLang="en-US" sz="2000" dirty="0" smtClean="0"/>
              <a:t>속성</a:t>
            </a:r>
            <a:endParaRPr lang="ko-KR" altLang="en-US" dirty="0" smtClean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332012" y="1299411"/>
            <a:ext cx="8524875" cy="5101389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ko-KR" altLang="en-US" sz="2400" b="1" dirty="0" smtClean="0"/>
              <a:t>예제</a:t>
            </a:r>
            <a:r>
              <a:rPr lang="en-US" altLang="ko-KR" sz="2400" b="1" dirty="0" smtClean="0"/>
              <a:t>1-2</a:t>
            </a: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72" y="1742195"/>
            <a:ext cx="6680882" cy="2286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91" y="4074523"/>
            <a:ext cx="6674057" cy="2265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220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뷰의 개요 ▶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View </a:t>
            </a:r>
            <a:r>
              <a:rPr lang="ko-KR" altLang="en-US" sz="2000" dirty="0" smtClean="0"/>
              <a:t>클래스의 </a:t>
            </a:r>
            <a:r>
              <a:rPr lang="en-US" altLang="ko-KR" sz="2000" dirty="0" smtClean="0"/>
              <a:t>XML </a:t>
            </a:r>
            <a:r>
              <a:rPr lang="ko-KR" altLang="en-US" sz="2000" dirty="0" smtClean="0"/>
              <a:t>속성</a:t>
            </a:r>
            <a:endParaRPr lang="ko-KR" altLang="en-US" dirty="0" smtClean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332012" y="1299411"/>
            <a:ext cx="8524875" cy="5101389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ko-KR" altLang="en-US" sz="2400" b="1" dirty="0" smtClean="0"/>
              <a:t>예제</a:t>
            </a:r>
            <a:r>
              <a:rPr lang="en-US" altLang="ko-KR" sz="2400" b="1" dirty="0" smtClean="0"/>
              <a:t>1-3</a:t>
            </a: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92" y="1735049"/>
            <a:ext cx="6796278" cy="2293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92" y="4086592"/>
            <a:ext cx="6796278" cy="2297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914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뷰의 개요 ▶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View </a:t>
            </a:r>
            <a:r>
              <a:rPr lang="ko-KR" altLang="en-US" sz="2000" dirty="0" smtClean="0"/>
              <a:t>클래스의 </a:t>
            </a:r>
            <a:r>
              <a:rPr lang="en-US" altLang="ko-KR" sz="2000" dirty="0" smtClean="0"/>
              <a:t>XML </a:t>
            </a:r>
            <a:r>
              <a:rPr lang="ko-KR" altLang="en-US" sz="2000" dirty="0" smtClean="0"/>
              <a:t>속성</a:t>
            </a:r>
            <a:endParaRPr lang="ko-KR" altLang="en-US" dirty="0" smtClean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332012" y="1299411"/>
            <a:ext cx="8524875" cy="5101389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en-US" altLang="ko-KR" sz="2400" b="1" dirty="0" smtClean="0"/>
              <a:t>background </a:t>
            </a:r>
            <a:r>
              <a:rPr lang="ko-KR" altLang="ko-KR" sz="2400" b="1" dirty="0" smtClean="0"/>
              <a:t>속성</a:t>
            </a:r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위젯의 색상을 주로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#RRGGBB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값으로 지정</a:t>
            </a: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 marL="623525" lvl="1" indent="-342000">
              <a:buFont typeface="Arial" pitchFamily="34" charset="0"/>
              <a:buChar char="•"/>
            </a:pP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 marL="360000" indent="-342000">
              <a:buFont typeface="Wingdings" pitchFamily="2" charset="2"/>
              <a:buChar char="v"/>
            </a:pPr>
            <a:r>
              <a:rPr lang="ko-KR" altLang="en-US" sz="2400" b="1" dirty="0" smtClean="0"/>
              <a:t>예제 </a:t>
            </a:r>
            <a:r>
              <a:rPr lang="en-US" altLang="ko-KR" sz="2400" b="1" dirty="0" smtClean="0"/>
              <a:t>1</a:t>
            </a:r>
            <a:endParaRPr lang="ko-KR" altLang="ko-KR" sz="2400" b="1" dirty="0" smtClean="0"/>
          </a:p>
          <a:p>
            <a:pPr marL="623525" lvl="1" indent="-342000">
              <a:buFont typeface="Arial" pitchFamily="34" charset="0"/>
              <a:buChar char="•"/>
            </a:pP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55" y="3203259"/>
            <a:ext cx="7496831" cy="3009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뷰의 개요 ▶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View </a:t>
            </a:r>
            <a:r>
              <a:rPr lang="ko-KR" altLang="en-US" sz="2000" dirty="0" smtClean="0"/>
              <a:t>클래스의 </a:t>
            </a:r>
            <a:r>
              <a:rPr lang="en-US" altLang="ko-KR" sz="2000" dirty="0" smtClean="0"/>
              <a:t>XML </a:t>
            </a:r>
            <a:r>
              <a:rPr lang="ko-KR" altLang="en-US" sz="2000" dirty="0" smtClean="0"/>
              <a:t>속성</a:t>
            </a:r>
            <a:endParaRPr lang="ko-KR" altLang="en-US" dirty="0" smtClean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332012" y="1299412"/>
            <a:ext cx="7544891" cy="4409058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ko-KR" altLang="en-US" sz="2400" b="1" dirty="0" smtClean="0"/>
              <a:t>예제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2</a:t>
            </a:r>
            <a:endParaRPr lang="ko-KR" altLang="ko-KR" sz="2400" b="1" dirty="0" smtClean="0"/>
          </a:p>
          <a:p>
            <a:pPr marL="623525" lvl="1" indent="-342000">
              <a:buFont typeface="Arial" pitchFamily="34" charset="0"/>
              <a:buChar char="•"/>
            </a:pP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721" y="3461798"/>
            <a:ext cx="5863566" cy="2860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7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721" y="1371600"/>
            <a:ext cx="5874816" cy="2118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522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뷰의 개요 ▶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View </a:t>
            </a:r>
            <a:r>
              <a:rPr lang="ko-KR" altLang="en-US" sz="2000" dirty="0" smtClean="0"/>
              <a:t>클래스의 </a:t>
            </a:r>
            <a:r>
              <a:rPr lang="en-US" altLang="ko-KR" sz="2000" dirty="0" smtClean="0"/>
              <a:t>XML </a:t>
            </a:r>
            <a:r>
              <a:rPr lang="ko-KR" altLang="en-US" sz="2000" dirty="0" smtClean="0"/>
              <a:t>속성</a:t>
            </a:r>
            <a:endParaRPr lang="ko-KR" altLang="en-US" dirty="0" smtClean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332012" y="1299412"/>
            <a:ext cx="7544891" cy="4409058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ko-KR" altLang="en-US" sz="2400" b="1" dirty="0" smtClean="0"/>
              <a:t>예제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3</a:t>
            </a:r>
            <a:endParaRPr lang="ko-KR" altLang="ko-KR" sz="2400" b="1" dirty="0" smtClean="0"/>
          </a:p>
          <a:p>
            <a:pPr marL="623525" lvl="1" indent="-342000">
              <a:buFont typeface="Arial" pitchFamily="34" charset="0"/>
              <a:buChar char="•"/>
            </a:pP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96" y="1888264"/>
            <a:ext cx="6967265" cy="3423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265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뷰의 개요 ▶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View </a:t>
            </a:r>
            <a:r>
              <a:rPr lang="ko-KR" altLang="en-US" sz="2000" dirty="0" smtClean="0"/>
              <a:t>클래스의 </a:t>
            </a:r>
            <a:r>
              <a:rPr lang="en-US" altLang="ko-KR" sz="2000" dirty="0" smtClean="0"/>
              <a:t>XML </a:t>
            </a:r>
            <a:r>
              <a:rPr lang="ko-KR" altLang="en-US" sz="2000" dirty="0" smtClean="0"/>
              <a:t>속성</a:t>
            </a:r>
            <a:endParaRPr lang="ko-KR" altLang="en-US" dirty="0" smtClean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332012" y="1299411"/>
            <a:ext cx="8524875" cy="5101389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en-US" altLang="ko-KR" sz="2400" b="1" dirty="0" smtClean="0"/>
              <a:t>padding </a:t>
            </a:r>
            <a:r>
              <a:rPr lang="ko-KR" altLang="ko-KR" sz="2400" b="1" dirty="0" smtClean="0"/>
              <a:t>속성</a:t>
            </a:r>
          </a:p>
          <a:p>
            <a:pPr marL="623525" lvl="1" indent="-342000">
              <a:buFont typeface="Arial" pitchFamily="34" charset="0"/>
              <a:buChar char="•"/>
            </a:pP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padding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은 위젯의 경계선으로부터 위젯 안의 내용물이 좀 떨어지도록 설정</a:t>
            </a: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 marL="623525" lvl="1" indent="-342000">
              <a:buFont typeface="Arial" pitchFamily="34" charset="0"/>
              <a:buChar char="•"/>
            </a:pP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 marL="360000" indent="-342000">
              <a:buFont typeface="Wingdings" pitchFamily="2" charset="2"/>
              <a:buChar char="v"/>
            </a:pPr>
            <a:r>
              <a:rPr lang="ko-KR" altLang="en-US" sz="2400" b="1" dirty="0" smtClean="0"/>
              <a:t>예제</a:t>
            </a:r>
            <a:endParaRPr lang="ko-KR" altLang="ko-KR" sz="2400" b="1" dirty="0" smtClean="0"/>
          </a:p>
          <a:p>
            <a:pPr marL="623525" lvl="1" indent="-342000">
              <a:buFont typeface="Arial" pitchFamily="34" charset="0"/>
              <a:buChar char="•"/>
            </a:pP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42" y="3437846"/>
            <a:ext cx="7740642" cy="2701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뷰의 개요 ▶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View </a:t>
            </a:r>
            <a:r>
              <a:rPr lang="ko-KR" altLang="en-US" sz="2000" dirty="0" smtClean="0"/>
              <a:t>클래스의 </a:t>
            </a:r>
            <a:r>
              <a:rPr lang="en-US" altLang="ko-KR" sz="2000" dirty="0" smtClean="0"/>
              <a:t>XML </a:t>
            </a:r>
            <a:r>
              <a:rPr lang="ko-KR" altLang="en-US" sz="2000" dirty="0" smtClean="0"/>
              <a:t>속성</a:t>
            </a:r>
            <a:endParaRPr lang="ko-KR" altLang="en-US" dirty="0" smtClean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332012" y="1299411"/>
            <a:ext cx="8524875" cy="5101389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en-US" altLang="ko-KR" sz="2400" b="1" dirty="0" smtClean="0"/>
              <a:t>Padding </a:t>
            </a:r>
            <a:r>
              <a:rPr lang="ko-KR" altLang="en-US" sz="2400" b="1" dirty="0" smtClean="0"/>
              <a:t>적용 예제</a:t>
            </a:r>
            <a:endParaRPr lang="en-US" altLang="ko-KR" sz="2400" b="1" dirty="0" smtClean="0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15" y="1924246"/>
            <a:ext cx="7597970" cy="2895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3"/>
          <p:cNvSpPr>
            <a:spLocks noGrp="1"/>
          </p:cNvSpPr>
          <p:nvPr>
            <p:ph type="ctr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/>
            <a:r>
              <a:rPr lang="en-US" altLang="ko-KR" sz="4000" b="0" dirty="0" smtClean="0">
                <a:latin typeface="HY견고딕" pitchFamily="18" charset="-127"/>
                <a:ea typeface="HY견고딕" pitchFamily="18" charset="-127"/>
              </a:rPr>
              <a:t>04. </a:t>
            </a:r>
            <a:r>
              <a:rPr lang="ko-KR" altLang="en-US" sz="4000" b="0" dirty="0" smtClean="0">
                <a:latin typeface="HY견고딕" pitchFamily="18" charset="-127"/>
                <a:ea typeface="HY견고딕" pitchFamily="18" charset="-127"/>
              </a:rPr>
              <a:t>기본 위젯 익히기</a:t>
            </a:r>
            <a:endParaRPr lang="ko-KR" altLang="en-US" sz="1800" b="0" dirty="0" smtClean="0"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뷰의 개요 ▶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View </a:t>
            </a:r>
            <a:r>
              <a:rPr lang="ko-KR" altLang="en-US" sz="2000" dirty="0" smtClean="0"/>
              <a:t>클래스의 </a:t>
            </a:r>
            <a:r>
              <a:rPr lang="en-US" altLang="ko-KR" sz="2000" dirty="0" smtClean="0"/>
              <a:t>XML </a:t>
            </a:r>
            <a:r>
              <a:rPr lang="ko-KR" altLang="en-US" sz="2000" dirty="0" smtClean="0"/>
              <a:t>속성</a:t>
            </a:r>
            <a:endParaRPr lang="ko-KR" altLang="en-US" dirty="0" smtClean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332012" y="1299411"/>
            <a:ext cx="8524875" cy="5101389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en-US" altLang="ko-KR" sz="2400" b="1" dirty="0" err="1"/>
              <a:t>layout_margin</a:t>
            </a:r>
            <a:r>
              <a:rPr lang="en-US" altLang="ko-KR" sz="2400" b="1" dirty="0"/>
              <a:t> </a:t>
            </a:r>
            <a:r>
              <a:rPr lang="ko-KR" altLang="en-US" sz="2400" b="1" dirty="0" smtClean="0"/>
              <a:t>속성</a:t>
            </a:r>
            <a:endParaRPr lang="ko-KR" altLang="ko-KR" sz="2400" b="1" dirty="0" smtClean="0"/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sz="2000" dirty="0" err="1">
                <a:latin typeface="맑은 고딕" pitchFamily="50" charset="-127"/>
                <a:ea typeface="맑은 고딕" pitchFamily="50" charset="-127"/>
              </a:rPr>
              <a:t>위젯과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 err="1">
                <a:latin typeface="맑은 고딕" pitchFamily="50" charset="-127"/>
                <a:ea typeface="맑은 고딕" pitchFamily="50" charset="-127"/>
              </a:rPr>
              <a:t>위젯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 사이를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여유롭게 함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  <a:p>
            <a:pPr marL="360000" indent="-342000">
              <a:buFont typeface="Wingdings" pitchFamily="2" charset="2"/>
              <a:buChar char="v"/>
            </a:pPr>
            <a:r>
              <a:rPr lang="ko-KR" altLang="en-US" sz="2400" b="1" dirty="0" smtClean="0"/>
              <a:t>예제</a:t>
            </a:r>
            <a:endParaRPr lang="ko-KR" altLang="ko-KR" sz="2400" b="1" dirty="0" smtClean="0"/>
          </a:p>
          <a:p>
            <a:pPr marL="623525" lvl="1" indent="-342000">
              <a:buFont typeface="Arial" pitchFamily="34" charset="0"/>
              <a:buChar char="•"/>
            </a:pP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84" y="2660469"/>
            <a:ext cx="7294369" cy="3688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뷰의 개요 ▶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View </a:t>
            </a:r>
            <a:r>
              <a:rPr lang="ko-KR" altLang="en-US" sz="2000" dirty="0" smtClean="0"/>
              <a:t>클래스의 </a:t>
            </a:r>
            <a:r>
              <a:rPr lang="en-US" altLang="ko-KR" sz="2000" dirty="0" smtClean="0"/>
              <a:t>XML </a:t>
            </a:r>
            <a:r>
              <a:rPr lang="ko-KR" altLang="en-US" sz="2000" dirty="0" smtClean="0"/>
              <a:t>속성</a:t>
            </a:r>
            <a:endParaRPr lang="ko-KR" altLang="en-US" dirty="0" smtClean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332012" y="1299411"/>
            <a:ext cx="8524875" cy="5101389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en-US" altLang="ko-KR" sz="2400" b="1" dirty="0" smtClean="0"/>
              <a:t>visibility </a:t>
            </a:r>
            <a:r>
              <a:rPr lang="ko-KR" altLang="ko-KR" sz="2400" b="1" dirty="0" smtClean="0"/>
              <a:t>속성</a:t>
            </a:r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위젯을 보일 것인지 여부를 결정하는 속성</a:t>
            </a: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 marL="623525" lvl="1" indent="-342000">
              <a:buFont typeface="Arial" pitchFamily="34" charset="0"/>
              <a:buChar char="•"/>
            </a:pP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visible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은 보이는 상태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, invisible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gone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은 안 보임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60000" indent="-342000">
              <a:buFont typeface="Wingdings" pitchFamily="2" charset="2"/>
              <a:buChar char="v"/>
            </a:pPr>
            <a:r>
              <a:rPr lang="ko-KR" altLang="en-US" sz="2400" b="1" dirty="0" smtClean="0"/>
              <a:t>예제</a:t>
            </a:r>
            <a:endParaRPr lang="ko-KR" altLang="ko-KR" sz="2400" b="1" dirty="0" smtClean="0"/>
          </a:p>
          <a:p>
            <a:pPr marL="623525" lvl="1" indent="-342000">
              <a:buFont typeface="Arial" pitchFamily="34" charset="0"/>
              <a:buChar char="•"/>
            </a:pP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851" y="2705238"/>
            <a:ext cx="6923315" cy="371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56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뷰의 개요 ▶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View </a:t>
            </a:r>
            <a:r>
              <a:rPr lang="ko-KR" altLang="en-US" sz="2000" dirty="0" smtClean="0"/>
              <a:t>클래스의 </a:t>
            </a:r>
            <a:r>
              <a:rPr lang="en-US" altLang="ko-KR" sz="2000" dirty="0" smtClean="0"/>
              <a:t>XML </a:t>
            </a:r>
            <a:r>
              <a:rPr lang="ko-KR" altLang="en-US" sz="2000" dirty="0" smtClean="0"/>
              <a:t>속성</a:t>
            </a:r>
            <a:endParaRPr lang="ko-KR" altLang="en-US" dirty="0" smtClean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332012" y="1299411"/>
            <a:ext cx="8524875" cy="5101389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en-US" altLang="ko-KR" sz="2400" b="1" dirty="0" smtClean="0"/>
              <a:t>enabled, clickable </a:t>
            </a:r>
            <a:r>
              <a:rPr lang="ko-KR" altLang="ko-KR" sz="2400" b="1" dirty="0" smtClean="0"/>
              <a:t>속성</a:t>
            </a:r>
          </a:p>
          <a:p>
            <a:pPr marL="623525" lvl="1" indent="-342000">
              <a:buFont typeface="Arial" pitchFamily="34" charset="0"/>
              <a:buChar char="•"/>
            </a:pP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enabled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속성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2000" dirty="0" err="1">
                <a:latin typeface="맑은 고딕" pitchFamily="50" charset="-127"/>
                <a:ea typeface="맑은 고딕" pitchFamily="50" charset="-127"/>
              </a:rPr>
              <a:t>위젯의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 작동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여부</a:t>
            </a: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 marL="623525" lvl="1" indent="-342000">
              <a:buFont typeface="Arial" pitchFamily="34" charset="0"/>
              <a:buChar char="•"/>
            </a:pP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clickable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속성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클릭이나 터치가 가능하도록 하는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것</a:t>
            </a: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값은 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true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false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로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지정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디폴트 값은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true</a:t>
            </a:r>
          </a:p>
          <a:p>
            <a:pPr marL="360000" indent="-342000">
              <a:buFont typeface="Wingdings" pitchFamily="2" charset="2"/>
              <a:buChar char="v"/>
            </a:pPr>
            <a:r>
              <a:rPr lang="ko-KR" altLang="en-US" sz="2400" b="1" dirty="0" smtClean="0"/>
              <a:t>예제</a:t>
            </a:r>
            <a:endParaRPr lang="ko-KR" altLang="ko-KR" sz="2400" b="1" dirty="0" smtClean="0"/>
          </a:p>
          <a:p>
            <a:pPr marL="623525" lvl="1" indent="-342000">
              <a:buFont typeface="Arial" pitchFamily="34" charset="0"/>
              <a:buChar char="•"/>
            </a:pP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29" y="3520440"/>
            <a:ext cx="7295606" cy="2870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뷰의 개요 ▶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View </a:t>
            </a:r>
            <a:r>
              <a:rPr lang="ko-KR" altLang="en-US" sz="2000" dirty="0" smtClean="0"/>
              <a:t>클래스의 </a:t>
            </a:r>
            <a:r>
              <a:rPr lang="en-US" altLang="ko-KR" sz="2000" dirty="0" smtClean="0"/>
              <a:t>XML </a:t>
            </a:r>
            <a:r>
              <a:rPr lang="ko-KR" altLang="en-US" sz="2000" dirty="0" smtClean="0"/>
              <a:t>속성</a:t>
            </a:r>
            <a:endParaRPr lang="ko-KR" altLang="en-US" dirty="0" smtClean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332012" y="1299411"/>
            <a:ext cx="8524875" cy="5101389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en-US" altLang="ko-KR" sz="2400" b="1" dirty="0" smtClean="0"/>
              <a:t>rotation </a:t>
            </a:r>
            <a:r>
              <a:rPr lang="ko-KR" altLang="ko-KR" sz="2400" b="1" dirty="0" smtClean="0"/>
              <a:t>속성</a:t>
            </a:r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위젯을 회전시켜서 출력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값은 각도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(degree)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로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지정함</a:t>
            </a: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sz="2000" dirty="0" err="1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3.0(API 11)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부터 지원됨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60000" indent="-342000">
              <a:buFont typeface="Wingdings" pitchFamily="2" charset="2"/>
              <a:buChar char="v"/>
            </a:pPr>
            <a:r>
              <a:rPr lang="ko-KR" altLang="en-US" sz="2400" b="1" dirty="0" smtClean="0"/>
              <a:t>예제</a:t>
            </a:r>
            <a:endParaRPr lang="ko-KR" altLang="ko-KR" sz="2400" b="1" dirty="0" smtClean="0"/>
          </a:p>
          <a:p>
            <a:pPr marL="623525" lvl="1" indent="-342000">
              <a:buFont typeface="Arial" pitchFamily="34" charset="0"/>
              <a:buChar char="•"/>
            </a:pP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94" y="3253876"/>
            <a:ext cx="7733212" cy="2609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뷰의 개요 ▶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View </a:t>
            </a:r>
            <a:r>
              <a:rPr lang="ko-KR" altLang="en-US" sz="2000" dirty="0" smtClean="0"/>
              <a:t>클래스의 </a:t>
            </a:r>
            <a:r>
              <a:rPr lang="en-US" altLang="ko-KR" sz="2000" dirty="0" smtClean="0"/>
              <a:t>XML </a:t>
            </a:r>
            <a:r>
              <a:rPr lang="ko-KR" altLang="en-US" sz="2000" dirty="0" smtClean="0"/>
              <a:t>속성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1932756"/>
            <a:ext cx="8524875" cy="4352544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ko-KR" altLang="en-US" b="1" dirty="0" smtClean="0"/>
              <a:t>다음 그림과 같은 화면을 </a:t>
            </a:r>
            <a:r>
              <a:rPr lang="en-US" altLang="ko-KR" b="1" dirty="0" smtClean="0"/>
              <a:t>XML</a:t>
            </a:r>
            <a:r>
              <a:rPr lang="ko-KR" altLang="en-US" b="1" dirty="0" smtClean="0"/>
              <a:t>로 코딩하자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버튼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텍스트뷰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에디트텍스트</a:t>
            </a:r>
            <a:r>
              <a:rPr lang="en-US" altLang="ko-KR" b="1" dirty="0" smtClean="0"/>
              <a:t>, </a:t>
            </a:r>
            <a:r>
              <a:rPr lang="ko-KR" altLang="en-US" b="1" dirty="0"/>
              <a:t>버튼을 차례로 지정하고 </a:t>
            </a:r>
            <a:r>
              <a:rPr lang="ko-KR" altLang="en-US" b="1" dirty="0" smtClean="0"/>
              <a:t>앞에서 </a:t>
            </a:r>
            <a:r>
              <a:rPr lang="ko-KR" altLang="en-US" b="1" dirty="0"/>
              <a:t>배운 다양한 속성을 지정해본다</a:t>
            </a:r>
            <a:r>
              <a:rPr lang="en-US" altLang="ko-KR" b="1" dirty="0"/>
              <a:t>.</a:t>
            </a:r>
            <a:endParaRPr lang="en-US" altLang="ko-KR" b="1" dirty="0" smtClean="0"/>
          </a:p>
        </p:txBody>
      </p:sp>
      <p:sp>
        <p:nvSpPr>
          <p:cNvPr id="4" name="제목 1"/>
          <p:cNvSpPr txBox="1">
            <a:spLocks/>
          </p:cNvSpPr>
          <p:nvPr/>
        </p:nvSpPr>
        <p:spPr bwMode="gray">
          <a:xfrm>
            <a:off x="888732" y="1262165"/>
            <a:ext cx="7845552" cy="478726"/>
          </a:xfrm>
          <a:prstGeom prst="rect">
            <a:avLst/>
          </a:prstGeom>
          <a:solidFill>
            <a:srgbClr val="7030A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defRPr/>
            </a:pP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[</a:t>
            </a:r>
            <a:r>
              <a:rPr kumimoji="0" lang="ko-KR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직접 풀어보기 </a:t>
            </a:r>
            <a:r>
              <a:rPr lang="en-US" altLang="ko-KR" sz="2400" kern="0" dirty="0" smtClean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4-2</a:t>
            </a: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]</a:t>
            </a:r>
          </a:p>
          <a:p>
            <a:pPr lvl="0">
              <a:lnSpc>
                <a:spcPct val="90000"/>
              </a:lnSpc>
              <a:defRPr/>
            </a:pPr>
            <a:endParaRPr kumimoji="0" lang="ko-KR" altLang="en-US" sz="2400" i="0" u="none" strike="noStrike" kern="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pic>
        <p:nvPicPr>
          <p:cNvPr id="61442" name="Picture 2" descr="C:\#Ucloud\안드로이드 집필\$2차완성\01장그림(2012.04.20)\01-54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108" y="1299636"/>
            <a:ext cx="600050" cy="442537"/>
          </a:xfrm>
          <a:prstGeom prst="rect">
            <a:avLst/>
          </a:prstGeom>
          <a:noFill/>
        </p:spPr>
      </p:pic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32" y="2883898"/>
            <a:ext cx="2496641" cy="3543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기본 위젯 다루기▶</a:t>
            </a:r>
            <a:r>
              <a:rPr lang="ko-KR" altLang="en-US" sz="2000" dirty="0" smtClean="0"/>
              <a:t> 텍스트뷰</a:t>
            </a:r>
            <a:endParaRPr lang="ko-KR" altLang="en-US" dirty="0" smtClean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332012" y="1299411"/>
            <a:ext cx="8524875" cy="5101389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ko-KR" altLang="en-US" sz="2400" b="1" dirty="0" smtClean="0"/>
              <a:t>계층도</a:t>
            </a:r>
            <a:endParaRPr lang="en-US" altLang="ko-KR" sz="2400" b="1" dirty="0" smtClean="0"/>
          </a:p>
          <a:p>
            <a:pPr marL="360000" indent="-342000">
              <a:buFont typeface="Wingdings" pitchFamily="2" charset="2"/>
              <a:buChar char="v"/>
            </a:pPr>
            <a:endParaRPr lang="en-US" altLang="ko-KR" sz="2400" b="1" dirty="0" smtClean="0"/>
          </a:p>
          <a:p>
            <a:pPr marL="360000" indent="-342000">
              <a:buFont typeface="Wingdings" pitchFamily="2" charset="2"/>
              <a:buChar char="v"/>
            </a:pPr>
            <a:endParaRPr lang="ko-KR" altLang="ko-KR" sz="2400" b="1" dirty="0" smtClean="0"/>
          </a:p>
          <a:p>
            <a:pPr marL="623525" lvl="1" indent="-342000">
              <a:buFont typeface="Arial" pitchFamily="34" charset="0"/>
              <a:buChar char="•"/>
            </a:pP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 marL="360000" indent="-342000">
              <a:buFont typeface="Wingdings" pitchFamily="2" charset="2"/>
              <a:buChar char="v"/>
            </a:pPr>
            <a:r>
              <a:rPr lang="ko-KR" altLang="en-US" sz="2400" b="1" dirty="0" smtClean="0"/>
              <a:t>관련 속성</a:t>
            </a:r>
            <a:endParaRPr lang="ko-KR" altLang="ko-KR" sz="2400" b="1" dirty="0" smtClean="0"/>
          </a:p>
          <a:p>
            <a:pPr marL="623525" lvl="1" indent="-342000">
              <a:buFont typeface="Arial" pitchFamily="34" charset="0"/>
              <a:buChar char="•"/>
            </a:pPr>
            <a:r>
              <a:rPr lang="en-US" altLang="ko-KR" sz="2000" dirty="0" err="1" smtClean="0">
                <a:latin typeface="맑은 고딕" pitchFamily="50" charset="-127"/>
                <a:ea typeface="맑은 고딕" pitchFamily="50" charset="-127"/>
              </a:rPr>
              <a:t>textColor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속성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글자의 색상을 지정</a:t>
            </a: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 marL="623525" lvl="1" indent="-342000">
              <a:buFont typeface="Arial" pitchFamily="34" charset="0"/>
              <a:buChar char="•"/>
            </a:pPr>
            <a:r>
              <a:rPr lang="en-US" altLang="ko-KR" sz="2000" dirty="0" err="1" smtClean="0">
                <a:latin typeface="맑은 고딕" pitchFamily="50" charset="-127"/>
                <a:ea typeface="맑은 고딕" pitchFamily="50" charset="-127"/>
              </a:rPr>
              <a:t>textSize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속성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글자의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크기를 </a:t>
            </a:r>
            <a:r>
              <a:rPr lang="en-US" altLang="ko-KR" sz="2000" dirty="0" err="1">
                <a:latin typeface="맑은 고딕" pitchFamily="50" charset="-127"/>
                <a:ea typeface="맑은 고딕" pitchFamily="50" charset="-127"/>
              </a:rPr>
              <a:t>dp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2000" dirty="0" err="1">
                <a:latin typeface="맑은 고딕" pitchFamily="50" charset="-127"/>
                <a:ea typeface="맑은 고딕" pitchFamily="50" charset="-127"/>
              </a:rPr>
              <a:t>px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, in, mm, </a:t>
            </a:r>
            <a:r>
              <a:rPr lang="en-US" altLang="ko-KR" sz="2000" dirty="0" err="1">
                <a:latin typeface="맑은 고딕" pitchFamily="50" charset="-127"/>
                <a:ea typeface="맑은 고딕" pitchFamily="50" charset="-127"/>
              </a:rPr>
              <a:t>sp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단위로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지정</a:t>
            </a: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 marL="623525" lvl="1" indent="-342000">
              <a:buFont typeface="Arial" pitchFamily="34" charset="0"/>
              <a:buChar char="•"/>
            </a:pP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typeface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속성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글자의 글꼴을 지정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디폴트는 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normal </a:t>
            </a: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 marL="623525" lvl="1" indent="-342000">
              <a:buFont typeface="Arial" pitchFamily="34" charset="0"/>
              <a:buChar char="•"/>
            </a:pPr>
            <a:r>
              <a:rPr lang="en-US" altLang="ko-KR" sz="2000" dirty="0" err="1" smtClean="0">
                <a:latin typeface="맑은 고딕" pitchFamily="50" charset="-127"/>
                <a:ea typeface="맑은 고딕" pitchFamily="50" charset="-127"/>
              </a:rPr>
              <a:t>textStyle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속성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글자의 스타일을 지정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디폴트는 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normal </a:t>
            </a: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 marL="623525" lvl="1" indent="-342000">
              <a:buFont typeface="Arial" pitchFamily="34" charset="0"/>
              <a:buChar char="•"/>
            </a:pPr>
            <a:r>
              <a:rPr lang="en-US" altLang="ko-KR" sz="2000" dirty="0" err="1" smtClean="0">
                <a:latin typeface="맑은 고딕" pitchFamily="50" charset="-127"/>
                <a:ea typeface="맑은 고딕" pitchFamily="50" charset="-127"/>
              </a:rPr>
              <a:t>singleLine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속성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글이 길어 줄이 넘어갈 경우 강제로 한 줄까지만 출력하고 문자열의 맨 뒤에 “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…”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표시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디폴트는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false</a:t>
            </a: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59" y="1801314"/>
            <a:ext cx="7707085" cy="1246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기본 위젯 다루기▶</a:t>
            </a:r>
            <a:r>
              <a:rPr lang="ko-KR" altLang="en-US" sz="2000" dirty="0" smtClean="0"/>
              <a:t> 텍스트뷰</a:t>
            </a:r>
            <a:endParaRPr lang="ko-KR" altLang="en-US" dirty="0" smtClean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332012" y="1299411"/>
            <a:ext cx="8524875" cy="5101389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ko-KR" altLang="en-US" sz="2400" b="1" dirty="0" smtClean="0"/>
              <a:t>텍스트뷰 예제</a:t>
            </a:r>
            <a:endParaRPr lang="en-US" altLang="ko-KR" sz="2400" b="1" dirty="0" smtClean="0"/>
          </a:p>
          <a:p>
            <a:pPr marL="360000" indent="-342000">
              <a:buFont typeface="Wingdings" pitchFamily="2" charset="2"/>
              <a:buChar char="v"/>
            </a:pPr>
            <a:endParaRPr lang="en-US" altLang="ko-KR" sz="2400" b="1" dirty="0" smtClean="0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94" y="1726341"/>
            <a:ext cx="6206048" cy="4665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기본 위젯 다루기▶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Java</a:t>
            </a:r>
            <a:r>
              <a:rPr lang="ko-KR" altLang="en-US" sz="2000" dirty="0" smtClean="0"/>
              <a:t>코드로 </a:t>
            </a:r>
            <a:r>
              <a:rPr lang="en-US" altLang="ko-KR" sz="2000" dirty="0" smtClean="0"/>
              <a:t>XML </a:t>
            </a:r>
            <a:r>
              <a:rPr lang="ko-KR" altLang="en-US" sz="2000" dirty="0" smtClean="0"/>
              <a:t>속성 설정</a:t>
            </a:r>
            <a:endParaRPr lang="ko-KR" altLang="en-US" dirty="0" smtClean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332012" y="1299411"/>
            <a:ext cx="8524875" cy="5101389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ko-KR" altLang="en-US" sz="2400" b="1" dirty="0" smtClean="0"/>
              <a:t>예제 </a:t>
            </a:r>
            <a:r>
              <a:rPr lang="en-US" altLang="ko-KR" sz="2400" b="1" dirty="0"/>
              <a:t>- id </a:t>
            </a:r>
            <a:r>
              <a:rPr lang="ko-KR" altLang="en-US" sz="2400" b="1" dirty="0"/>
              <a:t>속성과 </a:t>
            </a:r>
            <a:r>
              <a:rPr lang="en-US" altLang="ko-KR" sz="2400" b="1" dirty="0"/>
              <a:t>text</a:t>
            </a:r>
            <a:r>
              <a:rPr lang="ko-KR" altLang="en-US" sz="2400" b="1" dirty="0"/>
              <a:t>만 설정한 </a:t>
            </a:r>
            <a:r>
              <a:rPr lang="en-US" altLang="ko-KR" sz="2400" b="1" dirty="0"/>
              <a:t>XML </a:t>
            </a:r>
            <a:r>
              <a:rPr lang="ko-KR" altLang="en-US" sz="2400" b="1" dirty="0" smtClean="0"/>
              <a:t>파일</a:t>
            </a:r>
            <a:endParaRPr lang="en-US" altLang="ko-KR" sz="2400" b="1" dirty="0" smtClean="0"/>
          </a:p>
          <a:p>
            <a:pPr marL="360000" indent="-342000">
              <a:buFont typeface="Wingdings" pitchFamily="2" charset="2"/>
              <a:buChar char="v"/>
            </a:pPr>
            <a:endParaRPr lang="en-US" altLang="ko-KR" sz="2400" b="1" dirty="0" smtClean="0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02" y="2048420"/>
            <a:ext cx="7685722" cy="3038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기본 위젯 다루기▶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Java</a:t>
            </a:r>
            <a:r>
              <a:rPr lang="ko-KR" altLang="en-US" sz="2000" dirty="0" smtClean="0"/>
              <a:t>코드로 </a:t>
            </a:r>
            <a:r>
              <a:rPr lang="en-US" altLang="ko-KR" sz="2000" dirty="0" smtClean="0"/>
              <a:t>XML </a:t>
            </a:r>
            <a:r>
              <a:rPr lang="ko-KR" altLang="en-US" sz="2000" dirty="0" smtClean="0"/>
              <a:t>속성 설정</a:t>
            </a:r>
            <a:endParaRPr lang="ko-KR" altLang="en-US" dirty="0" smtClean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332012" y="1299411"/>
            <a:ext cx="8524875" cy="5101389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ko-KR" altLang="en-US" sz="2400" b="1" dirty="0" smtClean="0"/>
              <a:t>예제 </a:t>
            </a:r>
            <a:r>
              <a:rPr lang="en-US" altLang="ko-KR" sz="2400" b="1" dirty="0"/>
              <a:t>- Java </a:t>
            </a:r>
            <a:r>
              <a:rPr lang="ko-KR" altLang="en-US" sz="2400" b="1" dirty="0"/>
              <a:t>코드 설정 </a:t>
            </a:r>
            <a:endParaRPr lang="en-US" altLang="ko-KR" sz="2400" b="1" dirty="0" smtClean="0"/>
          </a:p>
          <a:p>
            <a:pPr marL="360000" indent="-342000">
              <a:buFont typeface="Wingdings" pitchFamily="2" charset="2"/>
              <a:buChar char="v"/>
            </a:pPr>
            <a:endParaRPr lang="en-US" altLang="ko-KR" sz="2400" b="1" dirty="0" smtClean="0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33" y="1767976"/>
            <a:ext cx="7140620" cy="4547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792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기본 위젯 다루기▶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Java</a:t>
            </a:r>
            <a:r>
              <a:rPr lang="ko-KR" altLang="en-US" sz="2000" dirty="0" smtClean="0"/>
              <a:t>코드로 </a:t>
            </a:r>
            <a:r>
              <a:rPr lang="en-US" altLang="ko-KR" sz="2000" dirty="0" smtClean="0"/>
              <a:t>XML </a:t>
            </a:r>
            <a:r>
              <a:rPr lang="ko-KR" altLang="en-US" sz="2000" dirty="0" smtClean="0"/>
              <a:t>속성 설정</a:t>
            </a:r>
            <a:endParaRPr lang="ko-KR" altLang="en-US" dirty="0" smtClean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332012" y="1299411"/>
            <a:ext cx="8524875" cy="5101389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en-US" altLang="ko-KR" sz="2400" b="1" dirty="0" smtClean="0"/>
              <a:t>XML </a:t>
            </a:r>
            <a:r>
              <a:rPr lang="ko-KR" altLang="en-US" sz="2400" b="1" dirty="0" smtClean="0"/>
              <a:t>속성과 관련 메소드</a:t>
            </a:r>
            <a:endParaRPr lang="en-US" altLang="ko-KR" sz="2400" b="1" dirty="0" smtClean="0"/>
          </a:p>
          <a:p>
            <a:pPr marL="360000" indent="-342000">
              <a:buFont typeface="Wingdings" pitchFamily="2" charset="2"/>
              <a:buChar char="v"/>
            </a:pPr>
            <a:endParaRPr lang="en-US" altLang="ko-KR" sz="2400" b="1" dirty="0" smtClean="0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11" y="1763418"/>
            <a:ext cx="5204803" cy="3482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11" y="5246157"/>
            <a:ext cx="5173914" cy="1112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ko-KR" altLang="en-US" b="1" dirty="0" smtClean="0"/>
              <a:t>뷰와 뷰 상속을 이해한다</a:t>
            </a:r>
            <a:r>
              <a:rPr lang="en-US" altLang="ko-KR" b="1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b="1" dirty="0" smtClean="0"/>
              <a:t>기본 위젯을 다루는 방법을 익힌다</a:t>
            </a:r>
            <a:r>
              <a:rPr lang="en-US" altLang="ko-KR" b="1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b="1" dirty="0" smtClean="0"/>
              <a:t>안드로이드 앱의 기본적인 프로그래밍을 숙달한다</a:t>
            </a:r>
            <a:r>
              <a:rPr lang="en-US" altLang="ko-KR" b="1" dirty="0" smtClean="0"/>
              <a:t>.</a:t>
            </a:r>
            <a:endParaRPr lang="ko-KR" altLang="en-US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기본 위젯 다루기▶</a:t>
            </a:r>
            <a:r>
              <a:rPr lang="ko-KR" altLang="en-US" sz="2000" dirty="0" smtClean="0"/>
              <a:t> 버튼과 에디트텍스트</a:t>
            </a:r>
            <a:endParaRPr lang="ko-KR" altLang="en-US" dirty="0" smtClean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332012" y="1299411"/>
            <a:ext cx="8524875" cy="5101389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ko-KR" altLang="en-US" sz="2400" b="1" dirty="0" smtClean="0"/>
              <a:t>텍스트뷰와 버튼의 호환</a:t>
            </a:r>
            <a:endParaRPr lang="en-US" altLang="ko-KR" sz="2400" b="1" dirty="0" smtClean="0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1927453"/>
            <a:ext cx="7181850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4111262"/>
            <a:ext cx="7172325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직선 화살표 연결선 9"/>
          <p:cNvCxnSpPr/>
          <p:nvPr/>
        </p:nvCxnSpPr>
        <p:spPr bwMode="auto">
          <a:xfrm>
            <a:off x="1539354" y="2932827"/>
            <a:ext cx="0" cy="90044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직선 연결선 14"/>
          <p:cNvCxnSpPr/>
          <p:nvPr/>
        </p:nvCxnSpPr>
        <p:spPr bwMode="auto">
          <a:xfrm>
            <a:off x="1149532" y="2346503"/>
            <a:ext cx="1029903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직선 연결선 15"/>
          <p:cNvCxnSpPr/>
          <p:nvPr/>
        </p:nvCxnSpPr>
        <p:spPr bwMode="auto">
          <a:xfrm>
            <a:off x="1068863" y="4560084"/>
            <a:ext cx="1029903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기본 위젯 다루기▶</a:t>
            </a:r>
            <a:r>
              <a:rPr lang="ko-KR" altLang="en-US" sz="2000" dirty="0" smtClean="0"/>
              <a:t> 버튼과 에디트텍스트</a:t>
            </a:r>
            <a:endParaRPr lang="ko-KR" altLang="en-US" dirty="0" smtClean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332012" y="1270536"/>
            <a:ext cx="8524875" cy="5101389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ko-KR" altLang="en-US" sz="2400" b="1" dirty="0" smtClean="0"/>
              <a:t>버튼 계층도</a:t>
            </a:r>
            <a:endParaRPr lang="en-US" altLang="ko-KR" sz="2400" b="1" dirty="0" smtClean="0"/>
          </a:p>
          <a:p>
            <a:pPr marL="360000" indent="-342000">
              <a:buFont typeface="Wingdings" pitchFamily="2" charset="2"/>
              <a:buChar char="v"/>
            </a:pPr>
            <a:endParaRPr lang="en-US" altLang="ko-KR" sz="2400" b="1" dirty="0" smtClean="0"/>
          </a:p>
          <a:p>
            <a:pPr marL="360000" indent="-342000">
              <a:buFont typeface="Wingdings" pitchFamily="2" charset="2"/>
              <a:buChar char="v"/>
            </a:pPr>
            <a:endParaRPr lang="en-US" altLang="ko-KR" sz="2400" b="1" dirty="0" smtClean="0"/>
          </a:p>
          <a:p>
            <a:pPr marL="360000" indent="-342000">
              <a:buFont typeface="Wingdings" pitchFamily="2" charset="2"/>
              <a:buChar char="v"/>
            </a:pPr>
            <a:endParaRPr lang="en-US" altLang="ko-KR" sz="2400" b="1" dirty="0" smtClean="0"/>
          </a:p>
          <a:p>
            <a:pPr marL="360000" indent="-342000">
              <a:buFont typeface="Wingdings" pitchFamily="2" charset="2"/>
              <a:buChar char="v"/>
            </a:pPr>
            <a:endParaRPr lang="en-US" altLang="ko-KR" sz="2400" b="1" dirty="0" smtClean="0"/>
          </a:p>
          <a:p>
            <a:pPr marL="360000" indent="-342000">
              <a:buFont typeface="Wingdings" pitchFamily="2" charset="2"/>
              <a:buChar char="v"/>
            </a:pPr>
            <a:r>
              <a:rPr lang="ko-KR" altLang="en-US" sz="2400" b="1" dirty="0" err="1" smtClean="0"/>
              <a:t>에디트텍스트</a:t>
            </a:r>
            <a:r>
              <a:rPr lang="ko-KR" altLang="en-US" sz="2400" b="1" dirty="0" smtClean="0"/>
              <a:t> </a:t>
            </a:r>
            <a:r>
              <a:rPr lang="ko-KR" altLang="en-US" sz="2400" b="1" dirty="0"/>
              <a:t>계층도</a:t>
            </a:r>
          </a:p>
          <a:p>
            <a:pPr marL="360000" indent="-342000">
              <a:buFont typeface="Wingdings" pitchFamily="2" charset="2"/>
              <a:buChar char="v"/>
            </a:pPr>
            <a:endParaRPr lang="en-US" altLang="ko-KR" sz="2400" b="1" dirty="0" smtClean="0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800" y="1785358"/>
            <a:ext cx="7426525" cy="1378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800" y="4375044"/>
            <a:ext cx="7426525" cy="135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기본 위젯 다루기▶</a:t>
            </a:r>
            <a:r>
              <a:rPr lang="ko-KR" altLang="en-US" sz="2000" dirty="0" smtClean="0"/>
              <a:t> 버튼과 에디트텍스트</a:t>
            </a:r>
            <a:endParaRPr lang="ko-KR" altLang="en-US" dirty="0" smtClean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332012" y="1270536"/>
            <a:ext cx="8524875" cy="5101389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ko-KR" altLang="en-US" sz="2400" b="1" dirty="0" smtClean="0"/>
              <a:t>버튼 </a:t>
            </a:r>
            <a:r>
              <a:rPr lang="en-US" altLang="ko-KR" sz="2400" b="1" dirty="0" smtClean="0"/>
              <a:t>XML</a:t>
            </a:r>
            <a:r>
              <a:rPr lang="ko-KR" altLang="en-US" sz="2400" b="1" dirty="0" smtClean="0"/>
              <a:t>과 </a:t>
            </a:r>
            <a:r>
              <a:rPr lang="en-US" altLang="ko-KR" sz="2400" b="1" dirty="0"/>
              <a:t>Java </a:t>
            </a:r>
            <a:r>
              <a:rPr lang="ko-KR" altLang="en-US" sz="2400" b="1" dirty="0"/>
              <a:t>코드 작성 </a:t>
            </a:r>
            <a:r>
              <a:rPr lang="en-US" altLang="ko-KR" sz="2400" b="1" dirty="0"/>
              <a:t>3</a:t>
            </a:r>
            <a:r>
              <a:rPr lang="ko-KR" altLang="en-US" sz="2400" b="1" dirty="0"/>
              <a:t>단계</a:t>
            </a:r>
            <a:endParaRPr lang="en-US" altLang="ko-KR" sz="2400" b="1" dirty="0" smtClean="0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58" y="1745661"/>
            <a:ext cx="7792542" cy="1157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48" y="2981743"/>
            <a:ext cx="5159828" cy="3278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직선 연결선 12"/>
          <p:cNvCxnSpPr/>
          <p:nvPr/>
        </p:nvCxnSpPr>
        <p:spPr bwMode="auto">
          <a:xfrm>
            <a:off x="4232355" y="4423724"/>
            <a:ext cx="607995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직선 연결선 16"/>
          <p:cNvCxnSpPr/>
          <p:nvPr/>
        </p:nvCxnSpPr>
        <p:spPr bwMode="auto">
          <a:xfrm>
            <a:off x="3212862" y="2469796"/>
            <a:ext cx="607995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4750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기본 위젯 다루기▶</a:t>
            </a:r>
            <a:r>
              <a:rPr lang="ko-KR" altLang="en-US" sz="2000" dirty="0" smtClean="0"/>
              <a:t> 버튼과 에디트텍스트</a:t>
            </a:r>
            <a:endParaRPr lang="ko-KR" altLang="en-US" dirty="0" smtClean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332012" y="1270536"/>
            <a:ext cx="8524875" cy="5101389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ko-KR" altLang="en-US" sz="2400" b="1" dirty="0" err="1" smtClean="0"/>
              <a:t>에디트텍스트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XML</a:t>
            </a:r>
            <a:r>
              <a:rPr lang="ko-KR" altLang="en-US" sz="2400" b="1" dirty="0" smtClean="0"/>
              <a:t>과 </a:t>
            </a:r>
            <a:r>
              <a:rPr lang="en-US" altLang="ko-KR" sz="2400" b="1" dirty="0" smtClean="0"/>
              <a:t>Java </a:t>
            </a:r>
            <a:r>
              <a:rPr lang="ko-KR" altLang="en-US" sz="2400" b="1" dirty="0" smtClean="0"/>
              <a:t>코드 작성 </a:t>
            </a:r>
            <a:r>
              <a:rPr lang="en-US" altLang="ko-KR" sz="2400" b="1" dirty="0" smtClean="0"/>
              <a:t>3</a:t>
            </a:r>
            <a:r>
              <a:rPr lang="ko-KR" altLang="en-US" sz="2400" b="1" dirty="0" smtClean="0"/>
              <a:t>단계</a:t>
            </a:r>
            <a:endParaRPr lang="en-US" altLang="ko-KR" sz="2400" b="1" dirty="0" smtClean="0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66" y="1820908"/>
            <a:ext cx="7621163" cy="85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61" y="2790961"/>
            <a:ext cx="6883152" cy="2492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직선 연결선 12"/>
          <p:cNvCxnSpPr/>
          <p:nvPr/>
        </p:nvCxnSpPr>
        <p:spPr bwMode="auto">
          <a:xfrm>
            <a:off x="3157538" y="2522967"/>
            <a:ext cx="95174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직선 연결선 16"/>
          <p:cNvCxnSpPr/>
          <p:nvPr/>
        </p:nvCxnSpPr>
        <p:spPr bwMode="auto">
          <a:xfrm>
            <a:off x="4572000" y="4420287"/>
            <a:ext cx="966651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 bwMode="gray">
          <a:xfrm>
            <a:off x="609600" y="1252539"/>
            <a:ext cx="7845552" cy="478726"/>
          </a:xfrm>
          <a:prstGeom prst="rect">
            <a:avLst/>
          </a:prstGeom>
          <a:gradFill rotWithShape="1">
            <a:gsLst>
              <a:gs pos="0">
                <a:srgbClr val="A07400"/>
              </a:gs>
              <a:gs pos="50000">
                <a:srgbClr val="E6A900"/>
              </a:gs>
              <a:gs pos="100000">
                <a:srgbClr val="FFCA00"/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[</a:t>
            </a:r>
            <a:r>
              <a:rPr kumimoji="0" lang="ko-KR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실습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4-1</a:t>
            </a: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] </a:t>
            </a:r>
            <a:r>
              <a:rPr kumimoji="0" lang="ko-KR" altLang="en-US" sz="2400" i="0" u="none" strike="noStrike" kern="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초간단</a:t>
            </a:r>
            <a:r>
              <a:rPr kumimoji="0" lang="ko-KR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 계산기 만들기 </a:t>
            </a: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(1/9)</a:t>
            </a:r>
            <a:endParaRPr kumimoji="0" lang="ko-KR" altLang="en-US" sz="2400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pic>
        <p:nvPicPr>
          <p:cNvPr id="1027" name="Picture 3" descr="C:\#Ucloud\안드로이드 집필\$4차수정\그림 1,2장\jellybe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448" y="1134559"/>
            <a:ext cx="454152" cy="720530"/>
          </a:xfrm>
          <a:prstGeom prst="rect">
            <a:avLst/>
          </a:prstGeom>
          <a:noFill/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기본 위젯 다루기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332012" y="1925053"/>
            <a:ext cx="8524875" cy="4475747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ko-KR" altLang="en-US" b="1" dirty="0" smtClean="0"/>
              <a:t>두 정수를 입력한 후에 각 버튼을 누르면 제일 아래에 계산결과가 나오는 아주 간단한 계산기</a:t>
            </a:r>
            <a:endParaRPr lang="en-US" altLang="ko-KR" b="1" dirty="0" smtClean="0"/>
          </a:p>
          <a:p>
            <a:pPr marL="360000" indent="-342000">
              <a:buFont typeface="Wingdings" pitchFamily="2" charset="2"/>
              <a:buChar char="v"/>
            </a:pPr>
            <a:endParaRPr lang="en-US" altLang="ko-KR" b="1" dirty="0" smtClean="0"/>
          </a:p>
          <a:p>
            <a:pPr marL="360000" indent="-342000">
              <a:buFont typeface="Wingdings" pitchFamily="2" charset="2"/>
              <a:buChar char="v"/>
            </a:pPr>
            <a:r>
              <a:rPr lang="ko-KR" altLang="en-US" b="1" dirty="0" smtClean="0"/>
              <a:t>프로젝트 정보</a:t>
            </a:r>
            <a:endParaRPr lang="en-US" altLang="ko-KR" b="1" dirty="0" smtClean="0"/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프로젝트 이름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Project4_1</a:t>
            </a:r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패키지 이름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com.cookandroid.project4_1</a:t>
            </a:r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빌드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SDK :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Goolge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API 15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16</a:t>
            </a:r>
          </a:p>
          <a:p>
            <a:pPr marL="623525" lvl="1" indent="-342000">
              <a:buFont typeface="Arial" pitchFamily="34" charset="0"/>
              <a:buChar char="•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Minimum Required SDK : API 15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16</a:t>
            </a:r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액티비티이름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Project4_1Activity</a:t>
            </a:r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레이아웃 이름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main</a:t>
            </a:r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타이틀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Project4_1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893" y="2380434"/>
            <a:ext cx="2336259" cy="3824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/>
          <p:cNvSpPr txBox="1">
            <a:spLocks/>
          </p:cNvSpPr>
          <p:nvPr/>
        </p:nvSpPr>
        <p:spPr bwMode="auto">
          <a:xfrm>
            <a:off x="332012" y="1925053"/>
            <a:ext cx="8524875" cy="4475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60000" lvl="0" indent="-342000" eaLnBrk="0" hangingPunct="0">
              <a:spcAft>
                <a:spcPct val="40000"/>
              </a:spcAft>
              <a:buFont typeface="Wingdings" pitchFamily="2" charset="2"/>
              <a:buChar char="v"/>
            </a:pP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화면 디자인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- </a:t>
            </a:r>
            <a:r>
              <a:rPr lang="en-US" altLang="ko-KR" b="1" kern="0" dirty="0" err="1" smtClean="0">
                <a:latin typeface="맑은 고딕" pitchFamily="50" charset="-127"/>
                <a:ea typeface="맑은 고딕" pitchFamily="50" charset="-127"/>
                <a:cs typeface="+mn-cs"/>
              </a:rPr>
              <a:t>EditText</a:t>
            </a:r>
            <a:r>
              <a:rPr lang="en-US" altLang="ko-KR" b="1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 2</a:t>
            </a:r>
            <a:r>
              <a:rPr lang="ko-KR" altLang="en-US" b="1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개</a:t>
            </a:r>
            <a:r>
              <a:rPr lang="en-US" altLang="ko-KR" b="1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, Button 4</a:t>
            </a:r>
            <a:r>
              <a:rPr lang="ko-KR" altLang="en-US" b="1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개</a:t>
            </a:r>
            <a:r>
              <a:rPr lang="en-US" altLang="ko-KR" b="1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, TextView 1</a:t>
            </a:r>
            <a:r>
              <a:rPr lang="ko-KR" altLang="en-US" b="1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개</a:t>
            </a:r>
            <a:endParaRPr lang="en-US" altLang="ko-KR" b="1" kern="0" dirty="0" smtClean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475200" lvl="1" eaLnBrk="0" hangingPunct="0">
              <a:spcAft>
                <a:spcPct val="40000"/>
              </a:spcAft>
            </a:pPr>
            <a:r>
              <a:rPr lang="ko-KR" altLang="en-US" b="1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               </a:t>
            </a:r>
            <a:r>
              <a:rPr lang="en-US" altLang="ko-KR" b="1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- </a:t>
            </a:r>
            <a:r>
              <a:rPr lang="ko-KR" altLang="en-US" b="1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각 </a:t>
            </a:r>
            <a:r>
              <a:rPr lang="ko-KR" altLang="en-US" b="1" kern="0" dirty="0" err="1">
                <a:latin typeface="맑은 고딕" pitchFamily="50" charset="-127"/>
                <a:ea typeface="맑은 고딕" pitchFamily="50" charset="-127"/>
                <a:cs typeface="+mn-cs"/>
              </a:rPr>
              <a:t>위젯에</a:t>
            </a:r>
            <a:r>
              <a:rPr lang="ko-KR" altLang="en-US" b="1" kern="0" dirty="0"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lang="en-US" altLang="ko-KR" b="1" kern="0" dirty="0" err="1">
                <a:latin typeface="맑은 고딕" pitchFamily="50" charset="-127"/>
                <a:ea typeface="맑은 고딕" pitchFamily="50" charset="-127"/>
                <a:cs typeface="+mn-cs"/>
              </a:rPr>
              <a:t>layout_margin</a:t>
            </a:r>
            <a:r>
              <a:rPr lang="ko-KR" altLang="en-US" b="1" kern="0" dirty="0">
                <a:latin typeface="맑은 고딕" pitchFamily="50" charset="-127"/>
                <a:ea typeface="맑은 고딕" pitchFamily="50" charset="-127"/>
                <a:cs typeface="+mn-cs"/>
              </a:rPr>
              <a:t>을 적절히 </a:t>
            </a:r>
            <a:r>
              <a:rPr lang="ko-KR" altLang="en-US" b="1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지정</a:t>
            </a:r>
            <a:endParaRPr lang="en-US" altLang="ko-KR" b="1" kern="0" dirty="0" smtClean="0"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 bwMode="gray">
          <a:xfrm>
            <a:off x="609600" y="1252539"/>
            <a:ext cx="7845552" cy="478726"/>
          </a:xfrm>
          <a:prstGeom prst="rect">
            <a:avLst/>
          </a:prstGeom>
          <a:gradFill rotWithShape="1">
            <a:gsLst>
              <a:gs pos="0">
                <a:srgbClr val="A07400"/>
              </a:gs>
              <a:gs pos="50000">
                <a:srgbClr val="E6A900"/>
              </a:gs>
              <a:gs pos="100000">
                <a:srgbClr val="FFCA00"/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[</a:t>
            </a:r>
            <a:r>
              <a:rPr kumimoji="0" lang="ko-KR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실습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4-1</a:t>
            </a: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] </a:t>
            </a:r>
            <a:r>
              <a:rPr kumimoji="0" lang="ko-KR" altLang="en-US" sz="2400" i="0" u="none" strike="noStrike" kern="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초간단</a:t>
            </a:r>
            <a:r>
              <a:rPr kumimoji="0" lang="ko-KR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 계산기 만들기 </a:t>
            </a: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(2/9)</a:t>
            </a:r>
            <a:endParaRPr kumimoji="0" lang="ko-KR" altLang="en-US" sz="2400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pic>
        <p:nvPicPr>
          <p:cNvPr id="1027" name="Picture 3" descr="C:\#Ucloud\안드로이드 집필\$4차수정\그림 1,2장\jellybe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448" y="1134559"/>
            <a:ext cx="454152" cy="720530"/>
          </a:xfrm>
          <a:prstGeom prst="rect">
            <a:avLst/>
          </a:prstGeom>
          <a:noFill/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기본 위젯 다루기</a:t>
            </a: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54" y="2765241"/>
            <a:ext cx="7078708" cy="354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/>
          <p:cNvSpPr txBox="1">
            <a:spLocks/>
          </p:cNvSpPr>
          <p:nvPr/>
        </p:nvSpPr>
        <p:spPr bwMode="auto">
          <a:xfrm>
            <a:off x="332012" y="1925053"/>
            <a:ext cx="8524875" cy="4475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60000" lvl="0" indent="-342000" eaLnBrk="0" hangingPunct="0">
              <a:spcAft>
                <a:spcPct val="40000"/>
              </a:spcAft>
              <a:buFont typeface="Wingdings" pitchFamily="2" charset="2"/>
              <a:buChar char="v"/>
            </a:pPr>
            <a:endParaRPr lang="en-US" altLang="ko-KR" b="1" kern="0" dirty="0" smtClean="0"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 bwMode="gray">
          <a:xfrm>
            <a:off x="609600" y="1252539"/>
            <a:ext cx="7845552" cy="478726"/>
          </a:xfrm>
          <a:prstGeom prst="rect">
            <a:avLst/>
          </a:prstGeom>
          <a:gradFill rotWithShape="1">
            <a:gsLst>
              <a:gs pos="0">
                <a:srgbClr val="A07400"/>
              </a:gs>
              <a:gs pos="50000">
                <a:srgbClr val="E6A900"/>
              </a:gs>
              <a:gs pos="100000">
                <a:srgbClr val="FFCA00"/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[</a:t>
            </a:r>
            <a:r>
              <a:rPr kumimoji="0" lang="ko-KR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실습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4-1</a:t>
            </a: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] </a:t>
            </a:r>
            <a:r>
              <a:rPr kumimoji="0" lang="ko-KR" altLang="en-US" sz="2400" i="0" u="none" strike="noStrike" kern="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초간단</a:t>
            </a:r>
            <a:r>
              <a:rPr kumimoji="0" lang="ko-KR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 계산기 만들기 </a:t>
            </a: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(3/9)</a:t>
            </a:r>
            <a:endParaRPr kumimoji="0" lang="ko-KR" altLang="en-US" sz="2400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pic>
        <p:nvPicPr>
          <p:cNvPr id="1027" name="Picture 3" descr="C:\#Ucloud\안드로이드 집필\$4차수정\그림 1,2장\jellybe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448" y="1134559"/>
            <a:ext cx="454152" cy="720530"/>
          </a:xfrm>
          <a:prstGeom prst="rect">
            <a:avLst/>
          </a:prstGeom>
          <a:noFill/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기본 위젯 다루기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80" y="2138864"/>
            <a:ext cx="7502821" cy="3363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959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 bwMode="gray">
          <a:xfrm>
            <a:off x="609600" y="1252539"/>
            <a:ext cx="7845552" cy="478726"/>
          </a:xfrm>
          <a:prstGeom prst="rect">
            <a:avLst/>
          </a:prstGeom>
          <a:gradFill rotWithShape="1">
            <a:gsLst>
              <a:gs pos="0">
                <a:srgbClr val="A07400"/>
              </a:gs>
              <a:gs pos="50000">
                <a:srgbClr val="E6A900"/>
              </a:gs>
              <a:gs pos="100000">
                <a:srgbClr val="FFCA00"/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defRPr/>
            </a:pP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[</a:t>
            </a:r>
            <a:r>
              <a:rPr kumimoji="0" lang="ko-KR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실습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4-1</a:t>
            </a: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] </a:t>
            </a:r>
            <a:r>
              <a:rPr kumimoji="0" lang="ko-KR" altLang="en-US" sz="2400" i="0" u="none" strike="noStrike" kern="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초간단</a:t>
            </a:r>
            <a:r>
              <a:rPr kumimoji="0" lang="ko-KR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 계산기 만들기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(4/9)</a:t>
            </a:r>
            <a:endParaRPr kumimoji="0" lang="ko-KR" altLang="en-US" sz="2400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pic>
        <p:nvPicPr>
          <p:cNvPr id="1027" name="Picture 3" descr="C:\#Ucloud\안드로이드 집필\$4차수정\그림 1,2장\jellybe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448" y="1134559"/>
            <a:ext cx="454152" cy="720530"/>
          </a:xfrm>
          <a:prstGeom prst="rect">
            <a:avLst/>
          </a:prstGeom>
          <a:noFill/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기본 위젯 다루기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332012" y="1925053"/>
            <a:ext cx="8524875" cy="4475747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en-US" altLang="ko-KR" b="1" dirty="0" smtClean="0"/>
              <a:t>Java </a:t>
            </a:r>
            <a:r>
              <a:rPr lang="ko-KR" altLang="en-US" b="1" dirty="0" smtClean="0"/>
              <a:t>코딩 </a:t>
            </a:r>
            <a:r>
              <a:rPr lang="en-US" altLang="ko-KR" b="1" dirty="0" smtClean="0"/>
              <a:t>1</a:t>
            </a:r>
          </a:p>
          <a:p>
            <a:pPr marL="623525" lvl="1" indent="-342000">
              <a:buFont typeface="Arial" pitchFamily="34" charset="0"/>
              <a:buChar char="•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activity_main.xml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개 위젯에 대응할 위젯 변수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개</a:t>
            </a:r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입력될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개 문자열을 저장할 문자열 변수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개</a:t>
            </a:r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계산 결과를 저장할 정수 변수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360000" indent="-342000">
              <a:buFont typeface="Wingdings" pitchFamily="2" charset="2"/>
              <a:buChar char="v"/>
            </a:pPr>
            <a:endParaRPr lang="en-US" altLang="ko-KR" b="1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73" y="3360286"/>
            <a:ext cx="6273532" cy="3074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기본 위젯 다루기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332012" y="1925053"/>
            <a:ext cx="8524875" cy="4475747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en-US" altLang="ko-KR" b="1" dirty="0" smtClean="0"/>
              <a:t>Java </a:t>
            </a:r>
            <a:r>
              <a:rPr lang="ko-KR" altLang="en-US" b="1" dirty="0" smtClean="0"/>
              <a:t>코딩 </a:t>
            </a:r>
            <a:r>
              <a:rPr lang="en-US" altLang="ko-KR" b="1" dirty="0" smtClean="0"/>
              <a:t>2 - </a:t>
            </a:r>
            <a:r>
              <a:rPr lang="ko-KR" altLang="en-US" b="1" dirty="0"/>
              <a:t>메인 </a:t>
            </a:r>
            <a:r>
              <a:rPr lang="ko-KR" altLang="en-US" b="1" dirty="0" err="1"/>
              <a:t>메소드인</a:t>
            </a:r>
            <a:r>
              <a:rPr lang="ko-KR" altLang="en-US" b="1" dirty="0"/>
              <a:t> </a:t>
            </a:r>
            <a:r>
              <a:rPr lang="en-US" altLang="ko-KR" b="1" dirty="0" err="1"/>
              <a:t>onCreate</a:t>
            </a:r>
            <a:r>
              <a:rPr lang="en-US" altLang="ko-KR" b="1" dirty="0"/>
              <a:t>( ) </a:t>
            </a:r>
            <a:r>
              <a:rPr lang="ko-KR" altLang="en-US" b="1" dirty="0" smtClean="0"/>
              <a:t>내부 코딩</a:t>
            </a:r>
            <a:endParaRPr lang="en-US" altLang="ko-KR" b="1" dirty="0" smtClean="0"/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에디트텍스트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개를 변수에 대입</a:t>
            </a:r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버튼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더하기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 1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개를 변수에 대입</a:t>
            </a:r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텍스트뷰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개를 변수에 대입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360000" indent="-342000">
              <a:buFont typeface="Wingdings" pitchFamily="2" charset="2"/>
              <a:buChar char="v"/>
            </a:pPr>
            <a:endParaRPr lang="en-US" altLang="ko-KR" b="1" dirty="0" smtClean="0"/>
          </a:p>
        </p:txBody>
      </p:sp>
      <p:sp>
        <p:nvSpPr>
          <p:cNvPr id="4" name="제목 1"/>
          <p:cNvSpPr txBox="1">
            <a:spLocks/>
          </p:cNvSpPr>
          <p:nvPr/>
        </p:nvSpPr>
        <p:spPr bwMode="gray">
          <a:xfrm>
            <a:off x="609600" y="1252539"/>
            <a:ext cx="7845552" cy="478726"/>
          </a:xfrm>
          <a:prstGeom prst="rect">
            <a:avLst/>
          </a:prstGeom>
          <a:gradFill rotWithShape="1">
            <a:gsLst>
              <a:gs pos="0">
                <a:srgbClr val="A07400"/>
              </a:gs>
              <a:gs pos="50000">
                <a:srgbClr val="E6A900"/>
              </a:gs>
              <a:gs pos="100000">
                <a:srgbClr val="FFCA00"/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defRPr/>
            </a:pP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[</a:t>
            </a:r>
            <a:r>
              <a:rPr kumimoji="0" lang="ko-KR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실습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4-1</a:t>
            </a: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] </a:t>
            </a:r>
            <a:r>
              <a:rPr kumimoji="0" lang="ko-KR" altLang="en-US" sz="2400" i="0" u="none" strike="noStrike" kern="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초간단</a:t>
            </a:r>
            <a:r>
              <a:rPr kumimoji="0" lang="ko-KR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 계산기 만들기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(5/9)</a:t>
            </a:r>
            <a:endParaRPr kumimoji="0" lang="ko-KR" altLang="en-US" sz="2400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pic>
        <p:nvPicPr>
          <p:cNvPr id="1027" name="Picture 3" descr="C:\#Ucloud\안드로이드 집필\$4차수정\그림 1,2장\jellybe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448" y="1134559"/>
            <a:ext cx="454152" cy="720530"/>
          </a:xfrm>
          <a:prstGeom prst="rect">
            <a:avLst/>
          </a:prstGeom>
          <a:noFill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966" y="3381784"/>
            <a:ext cx="6754465" cy="3005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기본 위젯 다루기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32012" y="1925053"/>
            <a:ext cx="8524875" cy="4475747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en-US" altLang="ko-KR" b="1" dirty="0" smtClean="0"/>
              <a:t>Java </a:t>
            </a:r>
            <a:r>
              <a:rPr lang="ko-KR" altLang="en-US" b="1" dirty="0" smtClean="0"/>
              <a:t>코딩 </a:t>
            </a:r>
            <a:r>
              <a:rPr lang="en-US" altLang="ko-KR" b="1" dirty="0" smtClean="0"/>
              <a:t>3 - </a:t>
            </a:r>
            <a:r>
              <a:rPr lang="ko-KR" altLang="en-US" b="1" dirty="0"/>
              <a:t>더하기 버튼을 클릭했을 때 동작하는 </a:t>
            </a:r>
            <a:r>
              <a:rPr lang="ko-KR" altLang="en-US" b="1" dirty="0" smtClean="0"/>
              <a:t>클래스 정의</a:t>
            </a:r>
            <a:endParaRPr lang="en-US" altLang="ko-KR" b="1" dirty="0" smtClean="0"/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버튼에 터치 이벤트 리스너를 정의</a:t>
            </a:r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터치 시에 작동하는 내용을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onTouch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()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메소드 안에 코딩</a:t>
            </a:r>
            <a:endParaRPr lang="en-US" altLang="ko-KR" b="1" dirty="0" smtClean="0"/>
          </a:p>
        </p:txBody>
      </p:sp>
      <p:sp>
        <p:nvSpPr>
          <p:cNvPr id="4" name="제목 1"/>
          <p:cNvSpPr txBox="1">
            <a:spLocks/>
          </p:cNvSpPr>
          <p:nvPr/>
        </p:nvSpPr>
        <p:spPr bwMode="gray">
          <a:xfrm>
            <a:off x="609600" y="1252539"/>
            <a:ext cx="7845552" cy="478726"/>
          </a:xfrm>
          <a:prstGeom prst="rect">
            <a:avLst/>
          </a:prstGeom>
          <a:gradFill rotWithShape="1">
            <a:gsLst>
              <a:gs pos="0">
                <a:srgbClr val="A07400"/>
              </a:gs>
              <a:gs pos="50000">
                <a:srgbClr val="E6A900"/>
              </a:gs>
              <a:gs pos="100000">
                <a:srgbClr val="FFCA00"/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defRPr/>
            </a:pP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[</a:t>
            </a:r>
            <a:r>
              <a:rPr kumimoji="0" lang="ko-KR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실습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4-1</a:t>
            </a: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] </a:t>
            </a:r>
            <a:r>
              <a:rPr kumimoji="0" lang="ko-KR" altLang="en-US" sz="2400" i="0" u="none" strike="noStrike" kern="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초간단</a:t>
            </a:r>
            <a:r>
              <a:rPr kumimoji="0" lang="ko-KR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 계산기 만들기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(6/9)</a:t>
            </a:r>
            <a:endParaRPr kumimoji="0" lang="ko-KR" altLang="en-US" sz="2400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pic>
        <p:nvPicPr>
          <p:cNvPr id="1027" name="Picture 3" descr="C:\#Ucloud\안드로이드 집필\$4차수정\그림 1,2장\jellybe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448" y="1134559"/>
            <a:ext cx="454152" cy="720530"/>
          </a:xfrm>
          <a:prstGeom prst="rect">
            <a:avLst/>
          </a:prstGeom>
          <a:noFill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45" y="3151006"/>
            <a:ext cx="7358765" cy="3053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1"/>
          <p:cNvSpPr txBox="1">
            <a:spLocks/>
          </p:cNvSpPr>
          <p:nvPr/>
        </p:nvSpPr>
        <p:spPr>
          <a:xfrm>
            <a:off x="295275" y="1489075"/>
            <a:ext cx="8524875" cy="4313238"/>
          </a:xfrm>
          <a:prstGeom prst="rect">
            <a:avLst/>
          </a:prstGeom>
        </p:spPr>
        <p:txBody>
          <a:bodyPr/>
          <a:lstStyle>
            <a:lvl1pPr marL="180975" indent="-180975" algn="l" rtl="0" eaLnBrk="0" fontAlgn="base" hangingPunct="0">
              <a:spcBef>
                <a:spcPct val="0"/>
              </a:spcBef>
              <a:spcAft>
                <a:spcPct val="4000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261938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720725" indent="-274638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뷰의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개요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None/>
            </a:pP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기본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위젯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다루기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None/>
            </a:pP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기본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위젯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활용하기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 bwMode="gray">
          <a:xfrm>
            <a:off x="609600" y="1252539"/>
            <a:ext cx="7845552" cy="478726"/>
          </a:xfrm>
          <a:prstGeom prst="rect">
            <a:avLst/>
          </a:prstGeom>
          <a:gradFill rotWithShape="1">
            <a:gsLst>
              <a:gs pos="0">
                <a:srgbClr val="A07400"/>
              </a:gs>
              <a:gs pos="50000">
                <a:srgbClr val="E6A900"/>
              </a:gs>
              <a:gs pos="100000">
                <a:srgbClr val="FFCA00"/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defRPr/>
            </a:pP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[</a:t>
            </a:r>
            <a:r>
              <a:rPr kumimoji="0" lang="ko-KR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실습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4-1</a:t>
            </a: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] </a:t>
            </a:r>
            <a:r>
              <a:rPr kumimoji="0" lang="ko-KR" altLang="en-US" sz="2400" i="0" u="none" strike="noStrike" kern="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초간단</a:t>
            </a:r>
            <a:r>
              <a:rPr kumimoji="0" lang="ko-KR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 계산기 만들기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(7/9)</a:t>
            </a:r>
            <a:endParaRPr kumimoji="0" lang="ko-KR" altLang="en-US" sz="2400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pic>
        <p:nvPicPr>
          <p:cNvPr id="1027" name="Picture 3" descr="C:\#Ucloud\안드로이드 집필\$4차수정\그림 1,2장\jellybe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448" y="1134559"/>
            <a:ext cx="454152" cy="720530"/>
          </a:xfrm>
          <a:prstGeom prst="rect">
            <a:avLst/>
          </a:prstGeom>
          <a:noFill/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기본 위젯 다루기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332012" y="1925053"/>
            <a:ext cx="8524875" cy="4475747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ko-KR" altLang="en-US" b="1" dirty="0" smtClean="0"/>
              <a:t>완성된 </a:t>
            </a:r>
            <a:r>
              <a:rPr lang="en-US" altLang="ko-KR" b="1" dirty="0" smtClean="0"/>
              <a:t>Java </a:t>
            </a:r>
            <a:r>
              <a:rPr lang="ko-KR" altLang="en-US" b="1" dirty="0" smtClean="0"/>
              <a:t>코드</a:t>
            </a:r>
            <a:r>
              <a:rPr lang="en-US" altLang="ko-KR" b="1" dirty="0"/>
              <a:t> </a:t>
            </a:r>
            <a:r>
              <a:rPr lang="en-US" altLang="ko-KR" b="1" dirty="0" smtClean="0"/>
              <a:t>1 -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빼기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곱하기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나누기 코드를 완성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97" y="2296612"/>
            <a:ext cx="5443264" cy="4116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 bwMode="gray">
          <a:xfrm>
            <a:off x="609600" y="1252539"/>
            <a:ext cx="7845552" cy="478726"/>
          </a:xfrm>
          <a:prstGeom prst="rect">
            <a:avLst/>
          </a:prstGeom>
          <a:gradFill rotWithShape="1">
            <a:gsLst>
              <a:gs pos="0">
                <a:srgbClr val="A07400"/>
              </a:gs>
              <a:gs pos="50000">
                <a:srgbClr val="E6A900"/>
              </a:gs>
              <a:gs pos="100000">
                <a:srgbClr val="FFCA00"/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defRPr/>
            </a:pP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[</a:t>
            </a:r>
            <a:r>
              <a:rPr kumimoji="0" lang="ko-KR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실습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4-1</a:t>
            </a: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] </a:t>
            </a:r>
            <a:r>
              <a:rPr kumimoji="0" lang="ko-KR" altLang="en-US" sz="2400" i="0" u="none" strike="noStrike" kern="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초간단</a:t>
            </a:r>
            <a:r>
              <a:rPr kumimoji="0" lang="ko-KR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 계산기 만들기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(8/9)</a:t>
            </a:r>
            <a:endParaRPr kumimoji="0" lang="ko-KR" altLang="en-US" sz="2400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pic>
        <p:nvPicPr>
          <p:cNvPr id="1027" name="Picture 3" descr="C:\#Ucloud\안드로이드 집필\$4차수정\그림 1,2장\jellybe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448" y="1134559"/>
            <a:ext cx="454152" cy="720530"/>
          </a:xfrm>
          <a:prstGeom prst="rect">
            <a:avLst/>
          </a:prstGeom>
          <a:noFill/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기본 위젯 다루기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332012" y="1925053"/>
            <a:ext cx="8524875" cy="4475747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ko-KR" altLang="en-US" b="1" dirty="0" smtClean="0"/>
              <a:t>완성된 </a:t>
            </a:r>
            <a:r>
              <a:rPr lang="en-US" altLang="ko-KR" b="1" dirty="0" smtClean="0"/>
              <a:t>Java </a:t>
            </a:r>
            <a:r>
              <a:rPr lang="ko-KR" altLang="en-US" b="1" dirty="0" smtClean="0"/>
              <a:t>코드</a:t>
            </a:r>
            <a:r>
              <a:rPr lang="en-US" altLang="ko-KR" b="1" dirty="0"/>
              <a:t> 2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32" y="2240716"/>
            <a:ext cx="6092870" cy="4195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559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 bwMode="gray">
          <a:xfrm>
            <a:off x="609600" y="1252539"/>
            <a:ext cx="7845552" cy="478726"/>
          </a:xfrm>
          <a:prstGeom prst="rect">
            <a:avLst/>
          </a:prstGeom>
          <a:gradFill rotWithShape="1">
            <a:gsLst>
              <a:gs pos="0">
                <a:srgbClr val="A07400"/>
              </a:gs>
              <a:gs pos="50000">
                <a:srgbClr val="E6A900"/>
              </a:gs>
              <a:gs pos="100000">
                <a:srgbClr val="FFCA00"/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defRPr/>
            </a:pP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[</a:t>
            </a:r>
            <a:r>
              <a:rPr kumimoji="0" lang="ko-KR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실습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4-1</a:t>
            </a: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] </a:t>
            </a:r>
            <a:r>
              <a:rPr kumimoji="0" lang="ko-KR" altLang="en-US" sz="2400" i="0" u="none" strike="noStrike" kern="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초간단</a:t>
            </a:r>
            <a:r>
              <a:rPr kumimoji="0" lang="ko-KR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 계산기 만들기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en-US" altLang="ko-KR" sz="2400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9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/9)</a:t>
            </a:r>
            <a:endParaRPr kumimoji="0" lang="ko-KR" altLang="en-US" sz="2400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pic>
        <p:nvPicPr>
          <p:cNvPr id="1027" name="Picture 3" descr="C:\#Ucloud\안드로이드 집필\$4차수정\그림 1,2장\jellybe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448" y="1134559"/>
            <a:ext cx="454152" cy="720530"/>
          </a:xfrm>
          <a:prstGeom prst="rect">
            <a:avLst/>
          </a:prstGeom>
          <a:noFill/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기본 위젯 다루기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332012" y="1925053"/>
            <a:ext cx="8524875" cy="4475747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ko-KR" altLang="en-US" b="1" dirty="0" smtClean="0"/>
              <a:t>완성된 </a:t>
            </a:r>
            <a:r>
              <a:rPr lang="en-US" altLang="ko-KR" b="1" dirty="0" smtClean="0"/>
              <a:t>Java </a:t>
            </a:r>
            <a:r>
              <a:rPr lang="ko-KR" altLang="en-US" b="1" dirty="0" smtClean="0"/>
              <a:t>코드</a:t>
            </a:r>
            <a:r>
              <a:rPr lang="en-US" altLang="ko-KR" b="1" dirty="0"/>
              <a:t> </a:t>
            </a:r>
            <a:r>
              <a:rPr lang="en-US" altLang="ko-KR" b="1" dirty="0" smtClean="0"/>
              <a:t>3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17" y="2311992"/>
            <a:ext cx="6316164" cy="4062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787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기본 위젯 다루기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1932756"/>
            <a:ext cx="4615373" cy="4352544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en-US" altLang="ko-KR" b="1" dirty="0" smtClean="0"/>
              <a:t>&lt;</a:t>
            </a:r>
            <a:r>
              <a:rPr lang="ko-KR" altLang="en-US" b="1" dirty="0" smtClean="0"/>
              <a:t>실습 </a:t>
            </a:r>
            <a:r>
              <a:rPr lang="en-US" altLang="ko-KR" b="1" dirty="0" smtClean="0"/>
              <a:t>4-1&gt;</a:t>
            </a:r>
            <a:r>
              <a:rPr lang="ko-KR" altLang="en-US" b="1" dirty="0" smtClean="0"/>
              <a:t>을 다음과 같이 기능을 추가 또는 변경해 보자</a:t>
            </a:r>
            <a:r>
              <a:rPr lang="en-US" altLang="ko-KR" b="1" dirty="0" smtClean="0"/>
              <a:t>.</a:t>
            </a:r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터치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(Touch)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가 아닌 클릭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(Click)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으로 변경</a:t>
            </a:r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나머지 값 구하기 버튼 추가</a:t>
            </a:r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값을 입력하지 않고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버튼을 클릭할 때 오류메시지를 토스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트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로 나타내기</a:t>
            </a:r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실수 값 계산하기</a:t>
            </a:r>
          </a:p>
          <a:p>
            <a:pPr marL="623525" lvl="1" indent="-342000">
              <a:buFont typeface="Arial" pitchFamily="34" charset="0"/>
              <a:buChar char="•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으로 나누면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토스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트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메시지를 나타내고 계산하지 않기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 bwMode="gray">
          <a:xfrm>
            <a:off x="888732" y="1262165"/>
            <a:ext cx="7845552" cy="478726"/>
          </a:xfrm>
          <a:prstGeom prst="rect">
            <a:avLst/>
          </a:prstGeom>
          <a:solidFill>
            <a:srgbClr val="7030A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defRPr/>
            </a:pP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[</a:t>
            </a:r>
            <a:r>
              <a:rPr kumimoji="0" lang="ko-KR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직접 풀어보기 </a:t>
            </a:r>
            <a:r>
              <a:rPr lang="en-US" altLang="ko-KR" sz="2400" kern="0" dirty="0" smtClean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4-3</a:t>
            </a: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]</a:t>
            </a:r>
          </a:p>
          <a:p>
            <a:pPr lvl="0">
              <a:lnSpc>
                <a:spcPct val="90000"/>
              </a:lnSpc>
              <a:defRPr/>
            </a:pPr>
            <a:endParaRPr kumimoji="0" lang="ko-KR" altLang="en-US" sz="2400" i="0" u="none" strike="noStrike" kern="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pic>
        <p:nvPicPr>
          <p:cNvPr id="61442" name="Picture 2" descr="C:\#Ucloud\안드로이드 집필\$2차완성\01장그림(2012.04.20)\01-54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108" y="1299636"/>
            <a:ext cx="600050" cy="442537"/>
          </a:xfrm>
          <a:prstGeom prst="rect">
            <a:avLst/>
          </a:prstGeom>
          <a:noFill/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614" y="1923771"/>
            <a:ext cx="2616615" cy="4268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기본 위젯 활용하기▶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컴파운드버튼</a:t>
            </a:r>
            <a:endParaRPr lang="ko-KR" altLang="en-US" dirty="0" smtClean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332012" y="1270536"/>
            <a:ext cx="8524875" cy="5101389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ko-KR" altLang="en-US" sz="2400" b="1" dirty="0" err="1" smtClean="0"/>
              <a:t>컴파운드버튼</a:t>
            </a:r>
            <a:r>
              <a:rPr lang="ko-KR" altLang="en-US" sz="2400" b="1" dirty="0" smtClean="0"/>
              <a:t> 계층도</a:t>
            </a:r>
            <a:endParaRPr lang="en-US" altLang="ko-KR" sz="2400" b="1" dirty="0" smtClean="0"/>
          </a:p>
          <a:p>
            <a:pPr marL="360000" indent="-342000">
              <a:buFont typeface="Wingdings" pitchFamily="2" charset="2"/>
              <a:buChar char="v"/>
            </a:pPr>
            <a:endParaRPr lang="en-US" altLang="ko-KR" sz="2400" b="1" dirty="0" smtClean="0"/>
          </a:p>
          <a:p>
            <a:pPr marL="360000" indent="-342000">
              <a:buFont typeface="Wingdings" pitchFamily="2" charset="2"/>
              <a:buChar char="v"/>
            </a:pPr>
            <a:endParaRPr lang="en-US" altLang="ko-KR" sz="2400" b="1" dirty="0" smtClean="0"/>
          </a:p>
          <a:p>
            <a:pPr marL="360000" indent="-342000">
              <a:buFont typeface="Wingdings" pitchFamily="2" charset="2"/>
              <a:buChar char="v"/>
            </a:pPr>
            <a:endParaRPr lang="en-US" altLang="ko-KR" sz="2400" b="1" dirty="0" smtClean="0"/>
          </a:p>
          <a:p>
            <a:pPr marL="18000" indent="0">
              <a:buNone/>
            </a:pPr>
            <a:endParaRPr lang="en-US" altLang="ko-KR" sz="2400" b="1" dirty="0" smtClean="0"/>
          </a:p>
          <a:p>
            <a:pPr marL="360000" indent="-342000">
              <a:buFont typeface="Wingdings" pitchFamily="2" charset="2"/>
              <a:buChar char="v"/>
            </a:pPr>
            <a:endParaRPr lang="en-US" altLang="ko-KR" sz="2400" b="1" dirty="0" smtClean="0"/>
          </a:p>
          <a:p>
            <a:pPr marL="360000" indent="-342000">
              <a:buFont typeface="Wingdings" pitchFamily="2" charset="2"/>
              <a:buChar char="v"/>
            </a:pPr>
            <a:r>
              <a:rPr lang="ko-KR" altLang="en-US" sz="2400" b="1" dirty="0" smtClean="0"/>
              <a:t>체크박스</a:t>
            </a:r>
            <a:r>
              <a:rPr lang="en-US" altLang="ko-KR" sz="2400" b="1" dirty="0"/>
              <a:t>(</a:t>
            </a:r>
            <a:r>
              <a:rPr lang="en-US" altLang="ko-KR" sz="2400" b="1" dirty="0" err="1"/>
              <a:t>CheckBox</a:t>
            </a:r>
            <a:r>
              <a:rPr lang="en-US" altLang="ko-KR" sz="2400" b="1" dirty="0" smtClean="0"/>
              <a:t>) </a:t>
            </a:r>
          </a:p>
          <a:p>
            <a:pPr marL="624425" lvl="1" indent="-342900">
              <a:buFont typeface="Arial" pitchFamily="34" charset="0"/>
              <a:buChar char="•"/>
            </a:pPr>
            <a:r>
              <a:rPr lang="ko-KR" altLang="en-US" sz="2200" b="1" dirty="0" smtClean="0"/>
              <a:t>클릭할 </a:t>
            </a:r>
            <a:r>
              <a:rPr lang="ko-KR" altLang="en-US" sz="2200" b="1" dirty="0"/>
              <a:t>때마다 상태가 체크와 </a:t>
            </a:r>
            <a:r>
              <a:rPr lang="ko-KR" altLang="en-US" sz="2200" b="1" dirty="0" err="1"/>
              <a:t>언체크로</a:t>
            </a:r>
            <a:r>
              <a:rPr lang="ko-KR" altLang="en-US" sz="2200" b="1" dirty="0"/>
              <a:t> </a:t>
            </a:r>
            <a:r>
              <a:rPr lang="ko-KR" altLang="en-US" sz="2200" b="1" dirty="0" smtClean="0"/>
              <a:t>바뀜</a:t>
            </a:r>
            <a:endParaRPr lang="en-US" altLang="ko-KR" sz="2200" b="1" dirty="0" smtClean="0"/>
          </a:p>
          <a:p>
            <a:pPr marL="624425" lvl="1" indent="-342900">
              <a:buFont typeface="Arial" pitchFamily="34" charset="0"/>
              <a:buChar char="•"/>
            </a:pPr>
            <a:r>
              <a:rPr lang="ko-KR" altLang="en-US" sz="2200" b="1" dirty="0"/>
              <a:t>서로 독립적으로 동작한다는 특징이 있어 여러 개를 동시에 </a:t>
            </a:r>
            <a:r>
              <a:rPr lang="ko-KR" altLang="en-US" sz="2200" b="1" dirty="0" smtClean="0"/>
              <a:t>체크 가능</a:t>
            </a: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81" y="1782535"/>
            <a:ext cx="5987627" cy="2306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기본 위젯 활용하기▶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컴파운드버튼</a:t>
            </a:r>
            <a:endParaRPr lang="ko-KR" altLang="en-US" dirty="0" smtClean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332012" y="1270536"/>
            <a:ext cx="8524875" cy="5101389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ko-KR" altLang="en-US" sz="2400" b="1" dirty="0" smtClean="0"/>
              <a:t>체크박스 </a:t>
            </a:r>
            <a:r>
              <a:rPr lang="en-US" altLang="ko-KR" sz="2400" b="1" dirty="0" smtClean="0"/>
              <a:t>XML</a:t>
            </a:r>
            <a:r>
              <a:rPr lang="ko-KR" altLang="en-US" sz="2400" b="1" dirty="0" smtClean="0"/>
              <a:t>과 </a:t>
            </a:r>
            <a:r>
              <a:rPr lang="en-US" altLang="ko-KR" sz="2400" b="1" dirty="0" smtClean="0"/>
              <a:t>Java </a:t>
            </a:r>
            <a:r>
              <a:rPr lang="ko-KR" altLang="en-US" sz="2400" b="1" dirty="0" smtClean="0"/>
              <a:t>코드 작성 </a:t>
            </a:r>
            <a:r>
              <a:rPr lang="en-US" altLang="ko-KR" sz="2400" b="1" dirty="0" smtClean="0"/>
              <a:t>3</a:t>
            </a:r>
            <a:r>
              <a:rPr lang="ko-KR" altLang="en-US" sz="2400" b="1" dirty="0" smtClean="0"/>
              <a:t>단계</a:t>
            </a:r>
            <a:endParaRPr lang="en-US" altLang="ko-KR" sz="2400" b="1" dirty="0" smtClean="0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28" y="1944870"/>
            <a:ext cx="7393611" cy="3476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571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기본 위젯 활용하기▶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컴파운드버튼</a:t>
            </a:r>
            <a:endParaRPr lang="ko-KR" altLang="en-US" dirty="0" smtClean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332012" y="1270536"/>
            <a:ext cx="8524875" cy="5101389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ko-KR" altLang="en-US" sz="2400" b="1" dirty="0" smtClean="0"/>
              <a:t>체크박스 </a:t>
            </a:r>
            <a:r>
              <a:rPr lang="en-US" altLang="ko-KR" sz="2400" b="1" dirty="0" smtClean="0"/>
              <a:t>XML</a:t>
            </a:r>
            <a:r>
              <a:rPr lang="ko-KR" altLang="en-US" sz="2400" b="1" dirty="0" smtClean="0"/>
              <a:t>과 </a:t>
            </a:r>
            <a:r>
              <a:rPr lang="en-US" altLang="ko-KR" sz="2400" b="1" dirty="0" smtClean="0"/>
              <a:t>Java </a:t>
            </a:r>
            <a:r>
              <a:rPr lang="ko-KR" altLang="en-US" sz="2400" b="1" dirty="0" smtClean="0"/>
              <a:t>코드 작성 </a:t>
            </a:r>
            <a:r>
              <a:rPr lang="en-US" altLang="ko-KR" sz="2400" b="1" dirty="0" smtClean="0"/>
              <a:t>3</a:t>
            </a:r>
            <a:r>
              <a:rPr lang="ko-KR" altLang="en-US" sz="2400" b="1" dirty="0" smtClean="0"/>
              <a:t>단계</a:t>
            </a:r>
            <a:endParaRPr lang="en-US" altLang="ko-KR" sz="2400" b="1" dirty="0" smtClean="0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19" y="1852070"/>
            <a:ext cx="7237640" cy="2866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34" y="4781223"/>
            <a:ext cx="3408646" cy="1008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357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기본 위젯 활용하기▶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컴파운드버튼</a:t>
            </a:r>
            <a:endParaRPr lang="ko-KR" altLang="en-US" dirty="0" smtClean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332012" y="1270536"/>
            <a:ext cx="8524875" cy="5101389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ko-KR" altLang="en-US" sz="2400" b="1" dirty="0" smtClean="0"/>
              <a:t>스위치</a:t>
            </a:r>
            <a:r>
              <a:rPr lang="en-US" altLang="ko-KR" sz="2400" b="1" dirty="0" smtClean="0"/>
              <a:t>, </a:t>
            </a:r>
            <a:r>
              <a:rPr lang="ko-KR" altLang="en-US" sz="2400" b="1" dirty="0" smtClean="0"/>
              <a:t>토글버튼</a:t>
            </a:r>
            <a:r>
              <a:rPr lang="en-US" altLang="ko-KR" sz="2400" b="1" dirty="0" smtClean="0"/>
              <a:t>, </a:t>
            </a:r>
            <a:r>
              <a:rPr lang="ko-KR" altLang="en-US" sz="2400" b="1" dirty="0" smtClean="0"/>
              <a:t>라디오버튼</a:t>
            </a:r>
            <a:r>
              <a:rPr lang="en-US" altLang="ko-KR" sz="2400" b="1" dirty="0" smtClean="0"/>
              <a:t>, </a:t>
            </a:r>
            <a:r>
              <a:rPr lang="ko-KR" altLang="en-US" sz="2400" b="1" dirty="0" smtClean="0"/>
              <a:t>라디오그룹</a:t>
            </a:r>
            <a:endParaRPr lang="en-US" altLang="ko-KR" sz="2400" b="1" dirty="0" smtClean="0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39" y="1748031"/>
            <a:ext cx="6531420" cy="2450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71" y="4281801"/>
            <a:ext cx="6505514" cy="2132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기본 위젯 활용하기▶</a:t>
            </a:r>
            <a:r>
              <a:rPr lang="ko-KR" altLang="en-US" sz="2000" dirty="0" smtClean="0"/>
              <a:t> 이미지뷰와 이미지버튼</a:t>
            </a:r>
            <a:endParaRPr lang="ko-KR" altLang="en-US" dirty="0" smtClean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332012" y="1270536"/>
            <a:ext cx="8524875" cy="5101389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ko-KR" altLang="en-US" sz="2400" b="1" dirty="0" smtClean="0"/>
              <a:t>계층도</a:t>
            </a:r>
            <a:endParaRPr lang="en-US" altLang="ko-KR" sz="2400" b="1" dirty="0" smtClean="0"/>
          </a:p>
          <a:p>
            <a:pPr marL="360000" indent="-342000">
              <a:buFont typeface="Wingdings" pitchFamily="2" charset="2"/>
              <a:buChar char="v"/>
            </a:pPr>
            <a:endParaRPr lang="en-US" altLang="ko-KR" sz="2400" b="1" dirty="0" smtClean="0"/>
          </a:p>
          <a:p>
            <a:pPr marL="360000" indent="-342000">
              <a:buFont typeface="Wingdings" pitchFamily="2" charset="2"/>
              <a:buChar char="v"/>
            </a:pPr>
            <a:endParaRPr lang="en-US" altLang="ko-KR" sz="2400" b="1" dirty="0" smtClean="0"/>
          </a:p>
          <a:p>
            <a:pPr marL="360000" indent="-342000">
              <a:buFont typeface="Wingdings" pitchFamily="2" charset="2"/>
              <a:buChar char="v"/>
            </a:pPr>
            <a:r>
              <a:rPr lang="en-US" altLang="ko-KR" sz="2400" b="1" dirty="0" smtClean="0"/>
              <a:t>XML </a:t>
            </a:r>
            <a:r>
              <a:rPr lang="ko-KR" altLang="en-US" sz="2400" b="1" dirty="0" smtClean="0"/>
              <a:t>코드 속성</a:t>
            </a:r>
            <a:endParaRPr lang="en-US" altLang="ko-KR" sz="2400" b="1" dirty="0" smtClean="0"/>
          </a:p>
          <a:p>
            <a:pPr marL="624425" lvl="1" indent="-342900">
              <a:buFont typeface="Arial" pitchFamily="34" charset="0"/>
              <a:buChar char="•"/>
            </a:pP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src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maxHeight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maxWidth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scaleType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등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624425" lvl="1" indent="-342900">
              <a:buFont typeface="Arial" pitchFamily="34" charset="0"/>
              <a:buChar char="•"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이미지를 사용하려면 먼저 그림파일을 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281525" lvl="1" indent="0">
              <a:buNone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   res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]-[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drawable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폴더에 복사해 놓아야 하는데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 marL="281525" lvl="1" indent="0">
              <a:buNone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   파일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포맷은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png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jpg, gif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를 지원하며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주로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281525" lvl="1" indent="0">
              <a:buNone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png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나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jpg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를 사용할 것을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권장함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624425" lvl="1" indent="-342900">
              <a:buFont typeface="Arial" pitchFamily="34" charset="0"/>
              <a:buChar char="•"/>
            </a:pP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drawable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폴더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xxhdpi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xhdpi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hdpi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mdpi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ldpi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858" y="1331867"/>
            <a:ext cx="7116171" cy="1372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022" y="3056709"/>
            <a:ext cx="2479007" cy="275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884" y="5926022"/>
            <a:ext cx="3721145" cy="175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기본 위젯 활용하기▶</a:t>
            </a:r>
            <a:r>
              <a:rPr lang="ko-KR" altLang="en-US" sz="2000" dirty="0" smtClean="0"/>
              <a:t> 이미지뷰와 이미지버튼</a:t>
            </a:r>
            <a:endParaRPr lang="ko-KR" altLang="en-US" dirty="0" smtClean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332012" y="1270536"/>
            <a:ext cx="8524875" cy="5101389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en-US" altLang="ko-KR" sz="2400" b="1" dirty="0" smtClean="0"/>
              <a:t>XML </a:t>
            </a:r>
            <a:r>
              <a:rPr lang="ko-KR" altLang="en-US" sz="2400" b="1" dirty="0" smtClean="0"/>
              <a:t>코드 </a:t>
            </a:r>
            <a:endParaRPr lang="en-US" altLang="ko-KR" sz="2400" b="1" dirty="0" smtClean="0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61" y="1753553"/>
            <a:ext cx="7485547" cy="4464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60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뷰의 개요 ▶</a:t>
            </a:r>
            <a:r>
              <a:rPr lang="ko-KR" altLang="en-US" sz="2000" dirty="0" smtClean="0"/>
              <a:t> 뷰와 뷰그룹</a:t>
            </a:r>
            <a:endParaRPr lang="ko-KR" altLang="en-US" dirty="0" smtClean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332012" y="1299411"/>
            <a:ext cx="8524875" cy="5101389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ko-KR" altLang="en-US" b="1" dirty="0" smtClean="0"/>
              <a:t>안드로이드 화면에서 실제로 사용되는 것은 모두 </a:t>
            </a:r>
            <a:r>
              <a:rPr lang="en-US" altLang="ko-KR" b="1" dirty="0" smtClean="0"/>
              <a:t>View </a:t>
            </a:r>
            <a:r>
              <a:rPr lang="ko-KR" altLang="en-US" b="1" dirty="0" smtClean="0"/>
              <a:t>클래스에서 상속을 받으며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이러한 클래스를 모두 </a:t>
            </a:r>
            <a:r>
              <a:rPr lang="en-US" altLang="ko-KR" b="1" dirty="0" smtClean="0"/>
              <a:t>'</a:t>
            </a:r>
            <a:r>
              <a:rPr lang="ko-KR" altLang="en-US" b="1" dirty="0" smtClean="0"/>
              <a:t>위젯</a:t>
            </a:r>
            <a:r>
              <a:rPr lang="en-US" altLang="ko-KR" b="1" dirty="0" smtClean="0"/>
              <a:t>' (</a:t>
            </a:r>
            <a:r>
              <a:rPr lang="ko-KR" altLang="en-US" b="1" dirty="0" smtClean="0"/>
              <a:t>또는 뷰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이라고도 부름</a:t>
            </a:r>
            <a:r>
              <a:rPr lang="en-US" altLang="ko-KR" b="1" dirty="0" smtClean="0"/>
              <a:t>.</a:t>
            </a:r>
          </a:p>
          <a:p>
            <a:pPr marL="360000" indent="-342000">
              <a:buFont typeface="Wingdings" pitchFamily="2" charset="2"/>
              <a:buChar char="v"/>
            </a:pPr>
            <a:r>
              <a:rPr lang="ko-KR" altLang="en-US" b="1" dirty="0" smtClean="0"/>
              <a:t>위젯 중에서 다른 위젯을 담을 수 있는 것들은 주로 </a:t>
            </a:r>
            <a:r>
              <a:rPr lang="en-US" altLang="ko-KR" b="1" dirty="0" smtClean="0"/>
              <a:t>ViewGroup </a:t>
            </a:r>
            <a:r>
              <a:rPr lang="ko-KR" altLang="en-US" b="1" dirty="0" smtClean="0"/>
              <a:t>클래스의 하위에 존재한다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이렇게 다른 위젯을 담을 수 있는 클래스를 레이아웃이라고 함</a:t>
            </a:r>
            <a:r>
              <a:rPr lang="en-US" altLang="ko-KR" b="1" dirty="0" smtClean="0"/>
              <a:t>.</a:t>
            </a: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560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01" y="3014050"/>
            <a:ext cx="4461918" cy="3296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091" y="6113905"/>
            <a:ext cx="1713819" cy="196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 bwMode="gray">
          <a:xfrm>
            <a:off x="609600" y="1252539"/>
            <a:ext cx="7845552" cy="478726"/>
          </a:xfrm>
          <a:prstGeom prst="rect">
            <a:avLst/>
          </a:prstGeom>
          <a:gradFill rotWithShape="1">
            <a:gsLst>
              <a:gs pos="0">
                <a:srgbClr val="A07400"/>
              </a:gs>
              <a:gs pos="50000">
                <a:srgbClr val="E6A900"/>
              </a:gs>
              <a:gs pos="100000">
                <a:srgbClr val="FFCA00"/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[</a:t>
            </a:r>
            <a:r>
              <a:rPr kumimoji="0" lang="ko-KR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실습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4-2</a:t>
            </a: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] </a:t>
            </a:r>
            <a:r>
              <a:rPr kumimoji="0" lang="ko-KR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좋아하는 애완동물 선택 앱 만들기 </a:t>
            </a: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(1/8)</a:t>
            </a:r>
            <a:endParaRPr kumimoji="0" lang="ko-KR" altLang="en-US" sz="2400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pic>
        <p:nvPicPr>
          <p:cNvPr id="1027" name="Picture 3" descr="C:\#Ucloud\안드로이드 집필\$4차수정\그림 1,2장\jellybe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448" y="1134559"/>
            <a:ext cx="454152" cy="720530"/>
          </a:xfrm>
          <a:prstGeom prst="rect">
            <a:avLst/>
          </a:prstGeom>
          <a:noFill/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기본 위젯 활용하기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332012" y="1925053"/>
            <a:ext cx="8524875" cy="4475747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en-US" altLang="ko-KR" b="1" dirty="0" smtClean="0"/>
              <a:t>&lt;</a:t>
            </a:r>
            <a:r>
              <a:rPr lang="ko-KR" altLang="en-US" b="1" dirty="0" smtClean="0"/>
              <a:t>시작함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를 체크하면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좋아하는 애완동물 세 가지 중에서 하나를 선택하는 내용이 나온다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선택 후에 </a:t>
            </a:r>
            <a:r>
              <a:rPr lang="en-US" altLang="ko-KR" b="1" dirty="0" smtClean="0"/>
              <a:t>&lt;</a:t>
            </a:r>
            <a:r>
              <a:rPr lang="ko-KR" altLang="en-US" b="1" dirty="0" smtClean="0"/>
              <a:t>선택 완료</a:t>
            </a:r>
            <a:r>
              <a:rPr lang="en-US" altLang="ko-KR" b="1" dirty="0" smtClean="0"/>
              <a:t>&gt; </a:t>
            </a:r>
            <a:r>
              <a:rPr lang="ko-KR" altLang="en-US" b="1" dirty="0" smtClean="0"/>
              <a:t>버튼을 클릭하면 해당 애완동물의 이미지가 나타난다</a:t>
            </a:r>
            <a:endParaRPr lang="en-US" altLang="ko-KR" b="1" dirty="0" smtClean="0"/>
          </a:p>
          <a:p>
            <a:pPr marL="360000" indent="-342000">
              <a:buFont typeface="Wingdings" pitchFamily="2" charset="2"/>
              <a:buChar char="v"/>
            </a:pPr>
            <a:r>
              <a:rPr lang="ko-KR" altLang="en-US" b="1" dirty="0" smtClean="0"/>
              <a:t>프로젝트 정보</a:t>
            </a:r>
            <a:endParaRPr lang="en-US" altLang="ko-KR" b="1" dirty="0" smtClean="0"/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프로젝트 이름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Project4_2</a:t>
            </a:r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패키지 이름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com.cookandroid.project4_2</a:t>
            </a:r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빌드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SDK :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Goolge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API 15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16</a:t>
            </a:r>
          </a:p>
          <a:p>
            <a:pPr marL="623525" lvl="1" indent="-342000">
              <a:buFont typeface="Arial" pitchFamily="34" charset="0"/>
              <a:buChar char="•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Minimum Required SDK : API 15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16</a:t>
            </a:r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액티비티이름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Project4_2Activity</a:t>
            </a:r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레이아웃 이름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main</a:t>
            </a:r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타이틀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Project4_2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125" y="2828516"/>
            <a:ext cx="2082027" cy="3415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 bwMode="gray">
          <a:xfrm>
            <a:off x="609600" y="1252539"/>
            <a:ext cx="7845552" cy="478726"/>
          </a:xfrm>
          <a:prstGeom prst="rect">
            <a:avLst/>
          </a:prstGeom>
          <a:gradFill rotWithShape="1">
            <a:gsLst>
              <a:gs pos="0">
                <a:srgbClr val="A07400"/>
              </a:gs>
              <a:gs pos="50000">
                <a:srgbClr val="E6A900"/>
              </a:gs>
              <a:gs pos="100000">
                <a:srgbClr val="FFCA00"/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defRPr/>
            </a:pP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[</a:t>
            </a:r>
            <a:r>
              <a:rPr kumimoji="0" lang="ko-KR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실습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4-2</a:t>
            </a: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] </a:t>
            </a:r>
            <a:r>
              <a:rPr kumimoji="0" lang="ko-KR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좋아하는 애완동물 선택 앱 만들기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 (2/8)</a:t>
            </a:r>
            <a:endParaRPr kumimoji="0" lang="ko-KR" altLang="en-US" sz="2400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pic>
        <p:nvPicPr>
          <p:cNvPr id="1027" name="Picture 3" descr="C:\#Ucloud\안드로이드 집필\$4차수정\그림 1,2장\jellybe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448" y="1134559"/>
            <a:ext cx="454152" cy="720530"/>
          </a:xfrm>
          <a:prstGeom prst="rect">
            <a:avLst/>
          </a:prstGeom>
          <a:noFill/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기본 위젯 활용하기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332012" y="1925053"/>
            <a:ext cx="8524875" cy="4475747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ko-KR" altLang="en-US" b="1" dirty="0" smtClean="0"/>
              <a:t>프로젝트의 </a:t>
            </a:r>
            <a:r>
              <a:rPr lang="en-US" altLang="ko-KR" b="1" dirty="0" smtClean="0"/>
              <a:t>[res]-[</a:t>
            </a:r>
            <a:r>
              <a:rPr lang="en-US" altLang="ko-KR" b="1" dirty="0" err="1" smtClean="0"/>
              <a:t>drawble-hdpi</a:t>
            </a:r>
            <a:r>
              <a:rPr lang="en-US" altLang="ko-KR" b="1" dirty="0" smtClean="0"/>
              <a:t>] </a:t>
            </a:r>
            <a:r>
              <a:rPr lang="ko-KR" altLang="en-US" b="1" dirty="0" smtClean="0"/>
              <a:t>폴더에 강아지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고양이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토끼 그림파일을 미리 복사</a:t>
            </a:r>
            <a:endParaRPr lang="en-US" altLang="ko-KR" b="1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" y="2567288"/>
            <a:ext cx="5648381" cy="3846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기본 위젯 활용하기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32012" y="1925053"/>
            <a:ext cx="8498479" cy="4475747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ko-KR" altLang="en-US" b="1" dirty="0" smtClean="0"/>
              <a:t>화면 디자인</a:t>
            </a:r>
            <a:endParaRPr lang="en-US" altLang="ko-KR" b="1" dirty="0" smtClean="0"/>
          </a:p>
          <a:p>
            <a:pPr marL="623525" lvl="1" indent="-342000">
              <a:buFont typeface="Arial" pitchFamily="34" charset="0"/>
              <a:buChar char="•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TextView, CheckBox, TextView,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RadioGroup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RadioButton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각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각세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개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Button, ImageView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의 차례로 만듬</a:t>
            </a:r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레이아웃에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padding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을 적절히 지정</a:t>
            </a:r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제일 위의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TextView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CheckBox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를 제외하고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나머지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위젯은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visibility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속성을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invisible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로 지정</a:t>
            </a:r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각 위젯의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는 위에서부터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Text1,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ChkAgree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Text2, Rgroup1,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RdoDog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RdoCat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RdoRabbit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BtnOK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ImgPet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로 함</a:t>
            </a:r>
          </a:p>
          <a:p>
            <a:pPr marL="623525" lvl="1" indent="-342000">
              <a:buFont typeface="Wingdings" pitchFamily="2" charset="2"/>
              <a:buChar char="ü"/>
            </a:pP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623525" lvl="1" indent="-342000">
              <a:buFont typeface="Wingdings" pitchFamily="2" charset="2"/>
              <a:buChar char="ü"/>
            </a:pP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623525" lvl="1" indent="-342000">
              <a:buFont typeface="Wingdings" pitchFamily="2" charset="2"/>
              <a:buChar char="ü"/>
            </a:pP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 bwMode="gray">
          <a:xfrm>
            <a:off x="609600" y="1252539"/>
            <a:ext cx="7845552" cy="478726"/>
          </a:xfrm>
          <a:prstGeom prst="rect">
            <a:avLst/>
          </a:prstGeom>
          <a:gradFill rotWithShape="1">
            <a:gsLst>
              <a:gs pos="0">
                <a:srgbClr val="A07400"/>
              </a:gs>
              <a:gs pos="50000">
                <a:srgbClr val="E6A900"/>
              </a:gs>
              <a:gs pos="100000">
                <a:srgbClr val="FFCA00"/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defRPr/>
            </a:pP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4-2] 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좋아하는 애완동물 선택 앱 만들기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 (3/8)</a:t>
            </a:r>
            <a:endParaRPr lang="ko-KR" altLang="en-US" sz="2400" kern="0" dirty="0" smtClean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7" name="Picture 3" descr="C:\#Ucloud\안드로이드 집필\$4차수정\그림 1,2장\jellybe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448" y="1134559"/>
            <a:ext cx="454152" cy="720530"/>
          </a:xfrm>
          <a:prstGeom prst="rect">
            <a:avLst/>
          </a:prstGeom>
          <a:noFill/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95" y="4360227"/>
            <a:ext cx="6565611" cy="21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기본 위젯 활용하기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32012" y="1925053"/>
            <a:ext cx="8498479" cy="4475747"/>
          </a:xfrm>
        </p:spPr>
        <p:txBody>
          <a:bodyPr/>
          <a:lstStyle/>
          <a:p>
            <a:pPr marL="623525" lvl="1" indent="-342000">
              <a:buFont typeface="Wingdings" pitchFamily="2" charset="2"/>
              <a:buChar char="ü"/>
            </a:pP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623525" lvl="1" indent="-342000">
              <a:buFont typeface="Wingdings" pitchFamily="2" charset="2"/>
              <a:buChar char="ü"/>
            </a:pP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623525" lvl="1" indent="-342000">
              <a:buFont typeface="Wingdings" pitchFamily="2" charset="2"/>
              <a:buChar char="ü"/>
            </a:pP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 bwMode="gray">
          <a:xfrm>
            <a:off x="609600" y="1252539"/>
            <a:ext cx="7845552" cy="478726"/>
          </a:xfrm>
          <a:prstGeom prst="rect">
            <a:avLst/>
          </a:prstGeom>
          <a:gradFill rotWithShape="1">
            <a:gsLst>
              <a:gs pos="0">
                <a:srgbClr val="A07400"/>
              </a:gs>
              <a:gs pos="50000">
                <a:srgbClr val="E6A900"/>
              </a:gs>
              <a:gs pos="100000">
                <a:srgbClr val="FFCA00"/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defRPr/>
            </a:pP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4-2] 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좋아하는 애완동물 선택 앱 만들기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 (4/8)</a:t>
            </a:r>
            <a:endParaRPr lang="ko-KR" altLang="en-US" sz="2400" kern="0" dirty="0" smtClean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7" name="Picture 3" descr="C:\#Ucloud\안드로이드 집필\$4차수정\그림 1,2장\jellybe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448" y="1134559"/>
            <a:ext cx="454152" cy="720530"/>
          </a:xfrm>
          <a:prstGeom prst="rect">
            <a:avLst/>
          </a:prstGeom>
          <a:noFill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26" y="1895021"/>
            <a:ext cx="6728677" cy="1293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26" y="3175115"/>
            <a:ext cx="6735783" cy="3218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527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 bwMode="gray">
          <a:xfrm>
            <a:off x="609600" y="1252539"/>
            <a:ext cx="7845552" cy="478726"/>
          </a:xfrm>
          <a:prstGeom prst="rect">
            <a:avLst/>
          </a:prstGeom>
          <a:gradFill rotWithShape="1">
            <a:gsLst>
              <a:gs pos="0">
                <a:srgbClr val="A07400"/>
              </a:gs>
              <a:gs pos="50000">
                <a:srgbClr val="E6A900"/>
              </a:gs>
              <a:gs pos="100000">
                <a:srgbClr val="FFCA00"/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defRPr/>
            </a:pP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4-2] 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좋아하는 애완동물 선택 앱 만들기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 (5/8)</a:t>
            </a:r>
            <a:endParaRPr lang="ko-KR" altLang="en-US" sz="2400" kern="0" dirty="0" smtClean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7" name="Picture 3" descr="C:\#Ucloud\안드로이드 집필\$4차수정\그림 1,2장\jellybe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448" y="1134559"/>
            <a:ext cx="454152" cy="720530"/>
          </a:xfrm>
          <a:prstGeom prst="rect">
            <a:avLst/>
          </a:prstGeom>
          <a:noFill/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기본 위젯 활용하기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332012" y="1925053"/>
            <a:ext cx="8524875" cy="4475747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en-US" altLang="ko-KR" b="1" dirty="0" smtClean="0"/>
              <a:t>Java </a:t>
            </a:r>
            <a:r>
              <a:rPr lang="ko-KR" altLang="en-US" b="1" dirty="0" smtClean="0"/>
              <a:t>코딩 </a:t>
            </a:r>
            <a:r>
              <a:rPr lang="en-US" altLang="ko-KR" b="1" dirty="0" smtClean="0"/>
              <a:t>1</a:t>
            </a:r>
          </a:p>
          <a:p>
            <a:pPr marL="623525" lvl="1" indent="-342000">
              <a:buFont typeface="Wingdings" pitchFamily="2" charset="2"/>
              <a:buChar char="ü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activity_main.xml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개 위젯에 대응할 위젯 변수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b="1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89" y="2307770"/>
            <a:ext cx="7659189" cy="4011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 bwMode="gray">
          <a:xfrm>
            <a:off x="609600" y="1252539"/>
            <a:ext cx="7845552" cy="478726"/>
          </a:xfrm>
          <a:prstGeom prst="rect">
            <a:avLst/>
          </a:prstGeom>
          <a:gradFill rotWithShape="1">
            <a:gsLst>
              <a:gs pos="0">
                <a:srgbClr val="A07400"/>
              </a:gs>
              <a:gs pos="50000">
                <a:srgbClr val="E6A900"/>
              </a:gs>
              <a:gs pos="100000">
                <a:srgbClr val="FFCA00"/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defRPr/>
            </a:pP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4-2] 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좋아하는 애완동물 선택 앱 만들기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 (6/8)</a:t>
            </a:r>
            <a:endParaRPr lang="ko-KR" altLang="en-US" sz="2400" kern="0" dirty="0" smtClean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7" name="Picture 3" descr="C:\#Ucloud\안드로이드 집필\$4차수정\그림 1,2장\jellybe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448" y="1134559"/>
            <a:ext cx="454152" cy="720530"/>
          </a:xfrm>
          <a:prstGeom prst="rect">
            <a:avLst/>
          </a:prstGeom>
          <a:noFill/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기본 위젯 활용하기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332012" y="1953929"/>
            <a:ext cx="8524875" cy="4475747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en-US" altLang="ko-KR" b="1" dirty="0" smtClean="0"/>
              <a:t>Java </a:t>
            </a:r>
            <a:r>
              <a:rPr lang="ko-KR" altLang="en-US" b="1" dirty="0" smtClean="0"/>
              <a:t>코딩 </a:t>
            </a:r>
            <a:r>
              <a:rPr lang="en-US" altLang="ko-KR" b="1" dirty="0" smtClean="0"/>
              <a:t>2 -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각 위젯을 변수에 대입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onCreate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( ) </a:t>
            </a:r>
            <a:r>
              <a:rPr lang="ko-KR" altLang="en-US" sz="1600" dirty="0" err="1">
                <a:latin typeface="맑은 고딕" pitchFamily="50" charset="-127"/>
                <a:ea typeface="맑은 고딕" pitchFamily="50" charset="-127"/>
              </a:rPr>
              <a:t>메소드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안에서 처리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305784"/>
            <a:ext cx="5850799" cy="4081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 bwMode="gray">
          <a:xfrm>
            <a:off x="609600" y="1252539"/>
            <a:ext cx="7845552" cy="478726"/>
          </a:xfrm>
          <a:prstGeom prst="rect">
            <a:avLst/>
          </a:prstGeom>
          <a:gradFill rotWithShape="1">
            <a:gsLst>
              <a:gs pos="0">
                <a:srgbClr val="A07400"/>
              </a:gs>
              <a:gs pos="50000">
                <a:srgbClr val="E6A900"/>
              </a:gs>
              <a:gs pos="100000">
                <a:srgbClr val="FFCA00"/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defRPr/>
            </a:pP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4-2] 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좋아하는 애완동물 선택 앱 만들기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 (7/8)</a:t>
            </a:r>
            <a:endParaRPr lang="ko-KR" altLang="en-US" sz="2400" kern="0" dirty="0" smtClean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7" name="Picture 3" descr="C:\#Ucloud\안드로이드 집필\$4차수정\그림 1,2장\jellybe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448" y="1134559"/>
            <a:ext cx="454152" cy="720530"/>
          </a:xfrm>
          <a:prstGeom prst="rect">
            <a:avLst/>
          </a:prstGeom>
          <a:noFill/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기본 위젯 활용하기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332012" y="1953929"/>
            <a:ext cx="8524875" cy="4475747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en-US" altLang="ko-KR" b="1" dirty="0" smtClean="0"/>
              <a:t>Java </a:t>
            </a:r>
            <a:r>
              <a:rPr lang="ko-KR" altLang="en-US" b="1" dirty="0" smtClean="0"/>
              <a:t>코딩 </a:t>
            </a:r>
            <a:r>
              <a:rPr lang="en-US" altLang="ko-KR" b="1" dirty="0" smtClean="0"/>
              <a:t>3 -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시작함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체크박스를 체크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언체크할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때마다 작동하는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리스너를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정의</a:t>
            </a:r>
            <a:endParaRPr lang="en-US" altLang="ko-KR" b="1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1" y="2314864"/>
            <a:ext cx="5784240" cy="3069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04" y="5373269"/>
            <a:ext cx="5778138" cy="1086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 bwMode="gray">
          <a:xfrm>
            <a:off x="609600" y="1252539"/>
            <a:ext cx="7845552" cy="478726"/>
          </a:xfrm>
          <a:prstGeom prst="rect">
            <a:avLst/>
          </a:prstGeom>
          <a:gradFill rotWithShape="1">
            <a:gsLst>
              <a:gs pos="0">
                <a:srgbClr val="A07400"/>
              </a:gs>
              <a:gs pos="50000">
                <a:srgbClr val="E6A900"/>
              </a:gs>
              <a:gs pos="100000">
                <a:srgbClr val="FFCA00"/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defRPr/>
            </a:pP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4-2] 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좋아하는 애완동물 선택 앱 만들기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 (8/8)</a:t>
            </a:r>
            <a:endParaRPr lang="ko-KR" altLang="en-US" sz="2400" kern="0" dirty="0" smtClean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7" name="Picture 3" descr="C:\#Ucloud\안드로이드 집필\$4차수정\그림 1,2장\jellybe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448" y="1134559"/>
            <a:ext cx="454152" cy="720530"/>
          </a:xfrm>
          <a:prstGeom prst="rect">
            <a:avLst/>
          </a:prstGeom>
          <a:noFill/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기본 위젯 활용하기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332012" y="1953929"/>
            <a:ext cx="8524875" cy="4475747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en-US" altLang="ko-KR" b="1" dirty="0" smtClean="0"/>
              <a:t>Java </a:t>
            </a:r>
            <a:r>
              <a:rPr lang="ko-KR" altLang="en-US" b="1" dirty="0" smtClean="0"/>
              <a:t>코딩 </a:t>
            </a:r>
            <a:r>
              <a:rPr lang="en-US" altLang="ko-KR" b="1" dirty="0" smtClean="0"/>
              <a:t>4 -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선택 확인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버튼을 클릭하면 작동하는 리스너를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onCreate()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안에 정의</a:t>
            </a:r>
            <a:endParaRPr lang="en-US" altLang="ko-KR" b="1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52" y="2351477"/>
            <a:ext cx="5808341" cy="3997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기본 위젯 활용하기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1932756"/>
            <a:ext cx="5125512" cy="4352544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en-US" altLang="ko-KR" b="1" dirty="0" smtClean="0"/>
              <a:t>&lt;</a:t>
            </a:r>
            <a:r>
              <a:rPr lang="ko-KR" altLang="en-US" b="1" dirty="0" smtClean="0"/>
              <a:t>실습 </a:t>
            </a:r>
            <a:r>
              <a:rPr lang="en-US" altLang="ko-KR" b="1" dirty="0" smtClean="0"/>
              <a:t>4-2&gt;</a:t>
            </a:r>
            <a:r>
              <a:rPr lang="ko-KR" altLang="en-US" b="1" dirty="0" smtClean="0"/>
              <a:t>를 다음과 같이 수정하자</a:t>
            </a:r>
            <a:r>
              <a:rPr lang="en-US" altLang="ko-KR" b="1" dirty="0" smtClean="0"/>
              <a:t>.</a:t>
            </a:r>
          </a:p>
          <a:p>
            <a:pPr marL="624425" lvl="1" indent="-342900">
              <a:buFont typeface="Arial" pitchFamily="34" charset="0"/>
              <a:buChar char="•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"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좋아하는 안드로이드 버전은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?"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으로 변경</a:t>
            </a:r>
          </a:p>
          <a:p>
            <a:pPr marL="624425" lvl="1" indent="-342900">
              <a:buFont typeface="Arial" pitchFamily="34" charset="0"/>
              <a:buChar char="•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시작함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을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Switch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로 변경</a:t>
            </a:r>
          </a:p>
          <a:p>
            <a:pPr marL="624425" lvl="1" indent="-342900">
              <a:buFont typeface="Arial" pitchFamily="34" charset="0"/>
              <a:buChar char="•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선택 완료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버튼을 없애고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라디오버튼을 선택할 때마다 즉시 해당 이미지가 나오도록 변경</a:t>
            </a:r>
          </a:p>
          <a:p>
            <a:pPr marL="624425" lvl="1" indent="-342900">
              <a:buFont typeface="Arial" pitchFamily="34" charset="0"/>
              <a:buChar char="•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제일 마지막에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종료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처음부터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버튼을 새로 추가하고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&lt;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종료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클릭시에는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애플리케이션이 완전히 종료되도록 함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 &lt;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처음부터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클릭 시에는 다시 초기화가 되고 처음 화면이 나오도록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함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 bwMode="gray">
          <a:xfrm>
            <a:off x="888732" y="1262165"/>
            <a:ext cx="7845552" cy="478726"/>
          </a:xfrm>
          <a:prstGeom prst="rect">
            <a:avLst/>
          </a:prstGeom>
          <a:solidFill>
            <a:srgbClr val="7030A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defRPr/>
            </a:pP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[</a:t>
            </a:r>
            <a:r>
              <a:rPr kumimoji="0" lang="ko-KR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직접 풀어보기 </a:t>
            </a:r>
            <a:r>
              <a:rPr lang="en-US" altLang="ko-KR" sz="2400" kern="0" dirty="0" smtClean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4-4</a:t>
            </a: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]</a:t>
            </a:r>
          </a:p>
          <a:p>
            <a:pPr lvl="0">
              <a:lnSpc>
                <a:spcPct val="90000"/>
              </a:lnSpc>
              <a:defRPr/>
            </a:pPr>
            <a:endParaRPr kumimoji="0" lang="ko-KR" altLang="en-US" sz="2400" i="0" u="none" strike="noStrike" kern="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pic>
        <p:nvPicPr>
          <p:cNvPr id="61442" name="Picture 2" descr="C:\#Ucloud\안드로이드 집필\$2차완성\01장그림(2012.04.20)\01-54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108" y="1299636"/>
            <a:ext cx="600050" cy="442537"/>
          </a:xfrm>
          <a:prstGeom prst="rect">
            <a:avLst/>
          </a:prstGeom>
          <a:noFill/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932" y="1858457"/>
            <a:ext cx="2495352" cy="4098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내용 개체 틀 1"/>
          <p:cNvSpPr>
            <a:spLocks noGrp="1"/>
          </p:cNvSpPr>
          <p:nvPr>
            <p:ph idx="1"/>
          </p:nvPr>
        </p:nvSpPr>
        <p:spPr>
          <a:xfrm>
            <a:off x="295275" y="1209945"/>
            <a:ext cx="8524875" cy="4313238"/>
          </a:xfrm>
        </p:spPr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이번 장에서 사용한 위젯의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View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클래스 계층도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buFont typeface="Arial" charset="0"/>
              <a:buAutoNum type="arabicPeriod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버튼의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Java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코드는 다음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단계를 거친다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720725" lvl="1" indent="-457200">
              <a:buNone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①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버튼 변수 선언 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 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Button 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mybutton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; </a:t>
            </a:r>
          </a:p>
          <a:p>
            <a:pPr marL="720725" lvl="1" indent="-457200">
              <a:buNone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②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변수에 버튼위젯 대입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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mybutton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= (Button)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findViewById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(R.id.button1);</a:t>
            </a:r>
          </a:p>
          <a:p>
            <a:pPr marL="720725" lvl="1" indent="-457200">
              <a:buNone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③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버튼 클릭할 때 작동하는 클래스 정의</a:t>
            </a:r>
          </a:p>
          <a:p>
            <a:pPr marL="720725" lvl="1" indent="-457200">
              <a:buNone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mybutton.setOnClickListener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 new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View.OnClickListener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() {</a:t>
            </a:r>
          </a:p>
          <a:p>
            <a:pPr marL="720725" lvl="1" indent="-457200">
              <a:buNone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          public void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onClick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(View v) {</a:t>
            </a:r>
          </a:p>
          <a:p>
            <a:pPr marL="720725" lvl="1" indent="-457200">
              <a:buNone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              //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이 부분에 작동할 내용을 코딩</a:t>
            </a:r>
          </a:p>
          <a:p>
            <a:pPr marL="720725" lvl="1" indent="-457200">
              <a:buNone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    	    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}</a:t>
            </a:r>
          </a:p>
          <a:p>
            <a:pPr marL="720725" lvl="1" indent="-457200">
              <a:buNone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      });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32" y="1582760"/>
            <a:ext cx="5539466" cy="1882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뷰의 개요 ▶</a:t>
            </a:r>
            <a:r>
              <a:rPr lang="ko-KR" altLang="en-US" sz="2000" dirty="0" smtClean="0"/>
              <a:t> 뷰와 뷰그룹</a:t>
            </a:r>
            <a:endParaRPr lang="ko-KR" altLang="en-US" dirty="0" smtClean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332012" y="1299411"/>
            <a:ext cx="8524875" cy="5101389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en-US" altLang="ko-KR" b="1" dirty="0" smtClean="0"/>
              <a:t>View </a:t>
            </a:r>
            <a:r>
              <a:rPr lang="ko-KR" altLang="en-US" b="1" dirty="0" smtClean="0"/>
              <a:t>클래스 계층도</a:t>
            </a:r>
            <a:endParaRPr lang="en-US" altLang="ko-KR" b="1" dirty="0" smtClean="0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44" y="1672045"/>
            <a:ext cx="6331539" cy="4742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내용 개체 틀 1"/>
          <p:cNvSpPr>
            <a:spLocks noGrp="1"/>
          </p:cNvSpPr>
          <p:nvPr>
            <p:ph idx="1"/>
          </p:nvPr>
        </p:nvSpPr>
        <p:spPr>
          <a:xfrm>
            <a:off x="295275" y="1209945"/>
            <a:ext cx="8524875" cy="4313238"/>
          </a:xfrm>
        </p:spPr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버튼은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Object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View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TextView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Button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의 상속관계를 갖는다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그러므로 주로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View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TextView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속성 및 메소드를 동일하게 사용할 수 있다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457200" indent="-457200">
              <a:buFont typeface="+mj-lt"/>
              <a:buAutoNum type="arabicPeriod" startAt="3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컴파운드버튼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(CompoundButton)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은 체크박스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(CheckBox),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라디오버튼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(RadioButton),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스위치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(Switch),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토글버튼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(ToggleButton)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등 네 가지 하위 클래스를 갖는다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457200" indent="-457200">
              <a:buFont typeface="+mj-lt"/>
              <a:buAutoNum type="arabicPeriod" startAt="3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이미지를 사용하려면 그림파일을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[res]-[drawable]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폴더에 미리 복사해 놓아야 한다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buFont typeface="+mj-lt"/>
              <a:buAutoNum type="arabicPeriod" startAt="3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Java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코드로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XML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속성을 설정할 수 있다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예를 들어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background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속성은 </a:t>
            </a: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setBackgroundColor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()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메소드를 사용할 수 있다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뷰의 개요 ▶</a:t>
            </a:r>
            <a:r>
              <a:rPr lang="ko-KR" altLang="en-US" sz="2000" dirty="0" smtClean="0"/>
              <a:t> 뷰와 뷰그룹</a:t>
            </a:r>
            <a:endParaRPr lang="ko-KR" altLang="en-US" dirty="0" smtClean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332012" y="1299411"/>
            <a:ext cx="8524875" cy="5101389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ko-KR" altLang="en-US" b="1" dirty="0" smtClean="0"/>
              <a:t>클래스 상속관계 찾는 법</a:t>
            </a:r>
            <a:r>
              <a:rPr lang="en-US" altLang="ko-KR" b="1" dirty="0" smtClean="0"/>
              <a:t>(</a:t>
            </a:r>
            <a:r>
              <a:rPr lang="en-US" altLang="ko-KR" b="1" dirty="0" smtClean="0">
                <a:hlinkClick r:id="rId2"/>
              </a:rPr>
              <a:t>http://developer.android.com/reference</a:t>
            </a:r>
            <a:r>
              <a:rPr lang="en-US" altLang="ko-KR" b="1" dirty="0" smtClean="0"/>
              <a:t>)</a:t>
            </a: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854" y="1719263"/>
            <a:ext cx="7374907" cy="468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뷰의 개요 ▶</a:t>
            </a:r>
            <a:r>
              <a:rPr lang="ko-KR" altLang="en-US" sz="2000" dirty="0" smtClean="0"/>
              <a:t> 뷰와 뷰그룹</a:t>
            </a:r>
            <a:endParaRPr lang="ko-KR" altLang="en-US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1932756"/>
            <a:ext cx="8524875" cy="4352544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en-US" altLang="ko-KR" sz="2400" b="1" dirty="0" smtClean="0">
                <a:hlinkClick r:id="rId3"/>
              </a:rPr>
              <a:t>http://developer.android.com/reference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에서 </a:t>
            </a:r>
            <a:r>
              <a:rPr lang="en-US" altLang="ko-KR" sz="2400" b="1" dirty="0" err="1" smtClean="0"/>
              <a:t>ScrollView</a:t>
            </a:r>
            <a:r>
              <a:rPr lang="en-US" altLang="ko-KR" sz="2400" b="1" dirty="0" smtClean="0"/>
              <a:t>, </a:t>
            </a:r>
            <a:r>
              <a:rPr lang="en-US" altLang="ko-KR" sz="2400" b="1" dirty="0" err="1" smtClean="0"/>
              <a:t>DigitalClock</a:t>
            </a:r>
            <a:r>
              <a:rPr lang="en-US" altLang="ko-KR" sz="2400" b="1" dirty="0" smtClean="0"/>
              <a:t>, CalendarView</a:t>
            </a:r>
            <a:r>
              <a:rPr lang="ko-KR" altLang="en-US" sz="2400" b="1" dirty="0" smtClean="0"/>
              <a:t>의 각 클래스 상속관계를  찾아 보자</a:t>
            </a:r>
            <a:r>
              <a:rPr lang="en-US" altLang="ko-KR" sz="2400" b="1" dirty="0" smtClean="0"/>
              <a:t>.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 bwMode="gray">
          <a:xfrm>
            <a:off x="888732" y="1262165"/>
            <a:ext cx="7845552" cy="478726"/>
          </a:xfrm>
          <a:prstGeom prst="rect">
            <a:avLst/>
          </a:prstGeom>
          <a:solidFill>
            <a:srgbClr val="7030A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defRPr/>
            </a:pP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[</a:t>
            </a:r>
            <a:r>
              <a:rPr kumimoji="0" lang="ko-KR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직접 풀어보기 </a:t>
            </a:r>
            <a:r>
              <a:rPr lang="en-US" altLang="ko-KR" sz="2400" kern="0" dirty="0" smtClean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4-1</a:t>
            </a: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]</a:t>
            </a:r>
          </a:p>
          <a:p>
            <a:pPr lvl="0">
              <a:lnSpc>
                <a:spcPct val="90000"/>
              </a:lnSpc>
              <a:defRPr/>
            </a:pPr>
            <a:endParaRPr kumimoji="0" lang="ko-KR" altLang="en-US" sz="2400" i="0" u="none" strike="noStrike" kern="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pic>
        <p:nvPicPr>
          <p:cNvPr id="61442" name="Picture 2" descr="C:\#Ucloud\안드로이드 집필\$2차완성\01장그림(2012.04.20)\01-54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2108" y="1299636"/>
            <a:ext cx="600050" cy="4425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뷰의 개요 ▶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View </a:t>
            </a:r>
            <a:r>
              <a:rPr lang="ko-KR" altLang="en-US" sz="2000" dirty="0" smtClean="0"/>
              <a:t>클래스의 </a:t>
            </a:r>
            <a:r>
              <a:rPr lang="en-US" altLang="ko-KR" sz="2000" dirty="0" smtClean="0"/>
              <a:t>XML </a:t>
            </a:r>
            <a:r>
              <a:rPr lang="ko-KR" altLang="en-US" sz="2000" dirty="0" smtClean="0"/>
              <a:t>속성</a:t>
            </a:r>
            <a:endParaRPr lang="ko-KR" altLang="en-US" dirty="0" smtClean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332012" y="1299411"/>
            <a:ext cx="8524875" cy="5101389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ko-KR" altLang="en-US" sz="2400" b="1" dirty="0" smtClean="0"/>
              <a:t>위젯과 레이아웃 등은 모두 </a:t>
            </a:r>
            <a:r>
              <a:rPr lang="en-US" altLang="ko-KR" sz="2400" b="1" dirty="0" smtClean="0"/>
              <a:t>View </a:t>
            </a:r>
            <a:r>
              <a:rPr lang="ko-KR" altLang="en-US" sz="2400" b="1" dirty="0" smtClean="0"/>
              <a:t>클래스의 속성과 </a:t>
            </a:r>
            <a:r>
              <a:rPr lang="ko-KR" altLang="en-US" sz="2400" b="1" dirty="0" err="1" smtClean="0"/>
              <a:t>메소드를</a:t>
            </a:r>
            <a:r>
              <a:rPr lang="ko-KR" altLang="en-US" sz="2400" b="1" dirty="0" smtClean="0"/>
              <a:t> 상속받음</a:t>
            </a:r>
            <a:endParaRPr lang="en-US" altLang="ko-KR" sz="2400" b="1" dirty="0" smtClean="0"/>
          </a:p>
          <a:p>
            <a:pPr marL="360000" indent="-342000">
              <a:buFont typeface="Wingdings" pitchFamily="2" charset="2"/>
              <a:buChar char="v"/>
            </a:pPr>
            <a:r>
              <a:rPr lang="en-US" altLang="ko-KR" sz="2400" b="1" dirty="0"/>
              <a:t>Button</a:t>
            </a:r>
            <a:r>
              <a:rPr lang="ko-KR" altLang="en-US" sz="2400" b="1" dirty="0" smtClean="0"/>
              <a:t>의 예</a:t>
            </a:r>
            <a:endParaRPr lang="en-US" altLang="ko-KR" sz="2400" b="1" dirty="0" smtClean="0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93" y="2775857"/>
            <a:ext cx="5229225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594" y="2778306"/>
            <a:ext cx="219075" cy="271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Standard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5224</TotalTime>
  <Words>1802</Words>
  <Application>Microsoft Office PowerPoint</Application>
  <PresentationFormat>화면 슬라이드 쇼(4:3)</PresentationFormat>
  <Paragraphs>279</Paragraphs>
  <Slides>61</Slides>
  <Notes>22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2" baseType="lpstr">
      <vt:lpstr>Standarddesign</vt:lpstr>
      <vt:lpstr>PowerPoint 프레젠테이션</vt:lpstr>
      <vt:lpstr>04. 기본 위젯 익히기</vt:lpstr>
      <vt:lpstr>PowerPoint 프레젠테이션</vt:lpstr>
      <vt:lpstr>PowerPoint 프레젠테이션</vt:lpstr>
      <vt:lpstr>1. 뷰의 개요 ▶ 뷰와 뷰그룹</vt:lpstr>
      <vt:lpstr>1. 뷰의 개요 ▶ 뷰와 뷰그룹</vt:lpstr>
      <vt:lpstr>1. 뷰의 개요 ▶ 뷰와 뷰그룹</vt:lpstr>
      <vt:lpstr>1. 뷰의 개요 ▶ 뷰와 뷰그룹</vt:lpstr>
      <vt:lpstr>1. 뷰의 개요 ▶ View 클래스의 XML 속성</vt:lpstr>
      <vt:lpstr>1. 뷰의 개요 ▶ View 클래스의 XML 속성</vt:lpstr>
      <vt:lpstr>1. 뷰의 개요 ▶ View 클래스의 XML 속성</vt:lpstr>
      <vt:lpstr>1. 뷰의 개요 ▶ View 클래스의 XML 속성</vt:lpstr>
      <vt:lpstr>1. 뷰의 개요 ▶ View 클래스의 XML 속성</vt:lpstr>
      <vt:lpstr>1. 뷰의 개요 ▶ View 클래스의 XML 속성</vt:lpstr>
      <vt:lpstr>1. 뷰의 개요 ▶ View 클래스의 XML 속성</vt:lpstr>
      <vt:lpstr>1. 뷰의 개요 ▶ View 클래스의 XML 속성</vt:lpstr>
      <vt:lpstr>1. 뷰의 개요 ▶ View 클래스의 XML 속성</vt:lpstr>
      <vt:lpstr>1. 뷰의 개요 ▶ View 클래스의 XML 속성</vt:lpstr>
      <vt:lpstr>1. 뷰의 개요 ▶ View 클래스의 XML 속성</vt:lpstr>
      <vt:lpstr>1. 뷰의 개요 ▶ View 클래스의 XML 속성</vt:lpstr>
      <vt:lpstr>1. 뷰의 개요 ▶ View 클래스의 XML 속성</vt:lpstr>
      <vt:lpstr>1. 뷰의 개요 ▶ View 클래스의 XML 속성</vt:lpstr>
      <vt:lpstr>1. 뷰의 개요 ▶ View 클래스의 XML 속성</vt:lpstr>
      <vt:lpstr>1. 뷰의 개요 ▶ View 클래스의 XML 속성</vt:lpstr>
      <vt:lpstr>2. 기본 위젯 다루기▶ 텍스트뷰</vt:lpstr>
      <vt:lpstr>2. 기본 위젯 다루기▶ 텍스트뷰</vt:lpstr>
      <vt:lpstr>2. 기본 위젯 다루기▶ Java코드로 XML 속성 설정</vt:lpstr>
      <vt:lpstr>2. 기본 위젯 다루기▶ Java코드로 XML 속성 설정</vt:lpstr>
      <vt:lpstr>2. 기본 위젯 다루기▶ Java코드로 XML 속성 설정</vt:lpstr>
      <vt:lpstr>2. 기본 위젯 다루기▶ 버튼과 에디트텍스트</vt:lpstr>
      <vt:lpstr>2. 기본 위젯 다루기▶ 버튼과 에디트텍스트</vt:lpstr>
      <vt:lpstr>2. 기본 위젯 다루기▶ 버튼과 에디트텍스트</vt:lpstr>
      <vt:lpstr>2. 기본 위젯 다루기▶ 버튼과 에디트텍스트</vt:lpstr>
      <vt:lpstr>2. 기본 위젯 다루기</vt:lpstr>
      <vt:lpstr>2. 기본 위젯 다루기</vt:lpstr>
      <vt:lpstr>2. 기본 위젯 다루기</vt:lpstr>
      <vt:lpstr>2. 기본 위젯 다루기</vt:lpstr>
      <vt:lpstr>2. 기본 위젯 다루기</vt:lpstr>
      <vt:lpstr>2. 기본 위젯 다루기</vt:lpstr>
      <vt:lpstr>2. 기본 위젯 다루기</vt:lpstr>
      <vt:lpstr>2. 기본 위젯 다루기</vt:lpstr>
      <vt:lpstr>2. 기본 위젯 다루기</vt:lpstr>
      <vt:lpstr>2. 기본 위젯 다루기</vt:lpstr>
      <vt:lpstr>3. 기본 위젯 활용하기▶ 컴파운드버튼</vt:lpstr>
      <vt:lpstr>3. 기본 위젯 활용하기▶ 컴파운드버튼</vt:lpstr>
      <vt:lpstr>3. 기본 위젯 활용하기▶ 컴파운드버튼</vt:lpstr>
      <vt:lpstr>3. 기본 위젯 활용하기▶ 컴파운드버튼</vt:lpstr>
      <vt:lpstr>3. 기본 위젯 활용하기▶ 이미지뷰와 이미지버튼</vt:lpstr>
      <vt:lpstr>3. 기본 위젯 활용하기▶ 이미지뷰와 이미지버튼</vt:lpstr>
      <vt:lpstr>3. 기본 위젯 활용하기</vt:lpstr>
      <vt:lpstr>3. 기본 위젯 활용하기</vt:lpstr>
      <vt:lpstr>3. 기본 위젯 활용하기</vt:lpstr>
      <vt:lpstr>3. 기본 위젯 활용하기</vt:lpstr>
      <vt:lpstr>3. 기본 위젯 활용하기</vt:lpstr>
      <vt:lpstr>3. 기본 위젯 활용하기</vt:lpstr>
      <vt:lpstr>3. 기본 위젯 활용하기</vt:lpstr>
      <vt:lpstr>3. 기본 위젯 활용하기</vt:lpstr>
      <vt:lpstr>3. 기본 위젯 활용하기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jin</cp:lastModifiedBy>
  <cp:revision>442</cp:revision>
  <dcterms:created xsi:type="dcterms:W3CDTF">2007-11-27T23:54:21Z</dcterms:created>
  <dcterms:modified xsi:type="dcterms:W3CDTF">2015-02-21T14:31:55Z</dcterms:modified>
</cp:coreProperties>
</file>